
<file path=[Content_Types].xml><?xml version="1.0" encoding="utf-8"?>
<Types xmlns="http://schemas.openxmlformats.org/package/2006/content-types">
  <Default Extension="emf" ContentType="image/x-emf"/>
  <Default Extension="jpeg" ContentType="image/jpeg"/>
  <Default Extension="jpg" ContentType="image/jpeg"/>
  <Default Extension="m4v" ContentType="video/unknown"/>
  <Default Extension="mp4" ContentType="video/mp4"/>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256" r:id="rId2"/>
    <p:sldId id="392" r:id="rId3"/>
    <p:sldId id="295" r:id="rId4"/>
    <p:sldId id="387" r:id="rId5"/>
    <p:sldId id="369" r:id="rId6"/>
    <p:sldId id="381" r:id="rId7"/>
    <p:sldId id="370" r:id="rId8"/>
    <p:sldId id="380" r:id="rId9"/>
    <p:sldId id="365" r:id="rId10"/>
    <p:sldId id="372" r:id="rId11"/>
    <p:sldId id="366" r:id="rId12"/>
    <p:sldId id="371" r:id="rId13"/>
    <p:sldId id="382" r:id="rId14"/>
    <p:sldId id="373" r:id="rId15"/>
    <p:sldId id="354" r:id="rId16"/>
    <p:sldId id="398" r:id="rId17"/>
    <p:sldId id="351" r:id="rId18"/>
    <p:sldId id="374" r:id="rId19"/>
    <p:sldId id="376" r:id="rId20"/>
    <p:sldId id="378" r:id="rId21"/>
    <p:sldId id="385" r:id="rId22"/>
    <p:sldId id="303" r:id="rId23"/>
    <p:sldId id="350" r:id="rId24"/>
    <p:sldId id="379" r:id="rId25"/>
    <p:sldId id="282" r:id="rId26"/>
    <p:sldId id="386" r:id="rId27"/>
    <p:sldId id="393" r:id="rId28"/>
    <p:sldId id="262" r:id="rId29"/>
    <p:sldId id="337" r:id="rId30"/>
    <p:sldId id="395" r:id="rId31"/>
    <p:sldId id="388" r:id="rId32"/>
    <p:sldId id="389" r:id="rId33"/>
    <p:sldId id="390" r:id="rId34"/>
    <p:sldId id="396" r:id="rId35"/>
    <p:sldId id="383" r:id="rId36"/>
    <p:sldId id="397" r:id="rId37"/>
    <p:sldId id="394" r:id="rId38"/>
    <p:sldId id="309" r:id="rId39"/>
    <p:sldId id="310" r:id="rId40"/>
    <p:sldId id="311" r:id="rId41"/>
    <p:sldId id="313" r:id="rId42"/>
    <p:sldId id="312" r:id="rId43"/>
    <p:sldId id="368" r:id="rId44"/>
    <p:sldId id="364" r:id="rId45"/>
  </p:sldIdLst>
  <p:sldSz cx="9144000" cy="6858000" type="screen4x3"/>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B301"/>
    <a:srgbClr val="79AF43"/>
    <a:srgbClr val="C42772"/>
    <a:srgbClr val="0094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9423" autoAdjust="0"/>
  </p:normalViewPr>
  <p:slideViewPr>
    <p:cSldViewPr>
      <p:cViewPr varScale="1">
        <p:scale>
          <a:sx n="95" d="100"/>
          <a:sy n="95" d="100"/>
        </p:scale>
        <p:origin x="1016" y="192"/>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66" d="100"/>
        <a:sy n="66" d="100"/>
      </p:scale>
      <p:origin x="0" y="0"/>
    </p:cViewPr>
  </p:sorterViewPr>
  <p:notesViewPr>
    <p:cSldViewPr snapToGrid="0" snapToObjects="1">
      <p:cViewPr varScale="1">
        <p:scale>
          <a:sx n="155" d="100"/>
          <a:sy n="155" d="100"/>
        </p:scale>
        <p:origin x="-672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9F57FC-B3FF-4DF2-9417-962901C07B3B}" type="datetimeFigureOut">
              <a:rPr lang="sv-SE" smtClean="0"/>
              <a:t>2019-04-10</a:t>
            </a:fld>
            <a:endParaRPr lang="sv-SE"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sv-SE"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A53A7-64CD-4D0E-AAE8-1AC9C79D7085}" type="slidenum">
              <a:rPr lang="sv-SE" smtClean="0"/>
              <a:t>‹#›</a:t>
            </a:fld>
            <a:endParaRPr lang="sv-SE" dirty="0"/>
          </a:p>
        </p:txBody>
      </p:sp>
    </p:spTree>
    <p:extLst>
      <p:ext uri="{BB962C8B-B14F-4D97-AF65-F5344CB8AC3E}">
        <p14:creationId xmlns:p14="http://schemas.microsoft.com/office/powerpoint/2010/main" val="128465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Helo</a:t>
            </a:r>
            <a:r>
              <a:rPr lang="en-GB" dirty="0"/>
              <a:t>. My name is Wojtek and as mentioned I am coming from ESS and before I will talk about the main topic of the </a:t>
            </a:r>
            <a:r>
              <a:rPr lang="en-GB" dirty="0" err="1"/>
              <a:t>presenrtation</a:t>
            </a:r>
            <a:r>
              <a:rPr lang="en-GB" dirty="0"/>
              <a:t> </a:t>
            </a:r>
          </a:p>
          <a:p>
            <a:r>
              <a:rPr lang="en-GB" dirty="0"/>
              <a:t> it is my pleasure to talk about modelling of conformational ensembles using Bayesian techniques I will like to briefly describe ESS project and how approach software development.</a:t>
            </a:r>
          </a:p>
        </p:txBody>
      </p:sp>
      <p:sp>
        <p:nvSpPr>
          <p:cNvPr id="4" name="Slide Number Placeholder 3"/>
          <p:cNvSpPr>
            <a:spLocks noGrp="1"/>
          </p:cNvSpPr>
          <p:nvPr>
            <p:ph type="sldNum" sz="quarter" idx="10"/>
          </p:nvPr>
        </p:nvSpPr>
        <p:spPr/>
        <p:txBody>
          <a:bodyPr/>
          <a:lstStyle/>
          <a:p>
            <a:fld id="{161A53A7-64CD-4D0E-AAE8-1AC9C79D7085}" type="slidenum">
              <a:rPr lang="sv-SE" smtClean="0"/>
              <a:t>1</a:t>
            </a:fld>
            <a:endParaRPr lang="sv-SE" dirty="0"/>
          </a:p>
        </p:txBody>
      </p:sp>
    </p:spTree>
    <p:extLst>
      <p:ext uri="{BB962C8B-B14F-4D97-AF65-F5344CB8AC3E}">
        <p14:creationId xmlns:p14="http://schemas.microsoft.com/office/powerpoint/2010/main" val="1041263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I </a:t>
            </a:r>
            <a:r>
              <a:rPr lang="sv-SE" dirty="0" err="1"/>
              <a:t>already</a:t>
            </a:r>
            <a:r>
              <a:rPr lang="sv-SE" dirty="0"/>
              <a:t> </a:t>
            </a:r>
            <a:r>
              <a:rPr lang="sv-SE" dirty="0" err="1"/>
              <a:t>mentioned</a:t>
            </a:r>
            <a:r>
              <a:rPr lang="sv-SE" dirty="0"/>
              <a:t> at the </a:t>
            </a:r>
            <a:r>
              <a:rPr lang="sv-SE" dirty="0" err="1"/>
              <a:t>begining</a:t>
            </a:r>
            <a:r>
              <a:rPr lang="sv-SE" dirty="0"/>
              <a:t> </a:t>
            </a:r>
            <a:r>
              <a:rPr lang="sv-SE" dirty="0" err="1"/>
              <a:t>we</a:t>
            </a:r>
            <a:r>
              <a:rPr lang="sv-SE" dirty="0"/>
              <a:t> </a:t>
            </a:r>
            <a:r>
              <a:rPr lang="sv-SE" dirty="0" err="1"/>
              <a:t>consider</a:t>
            </a:r>
            <a:r>
              <a:rPr lang="sv-SE" dirty="0"/>
              <a:t> a </a:t>
            </a:r>
            <a:r>
              <a:rPr lang="sv-SE" dirty="0" err="1"/>
              <a:t>polydisperse</a:t>
            </a:r>
            <a:r>
              <a:rPr lang="sv-SE" dirty="0"/>
              <a:t> </a:t>
            </a:r>
            <a:r>
              <a:rPr lang="sv-SE" dirty="0" err="1"/>
              <a:t>sample</a:t>
            </a:r>
            <a:r>
              <a:rPr lang="sv-SE" dirty="0"/>
              <a:t> </a:t>
            </a:r>
            <a:r>
              <a:rPr lang="sv-SE" dirty="0" err="1"/>
              <a:t>where</a:t>
            </a:r>
            <a:r>
              <a:rPr lang="sv-SE" dirty="0"/>
              <a:t> SAXS data is </a:t>
            </a:r>
            <a:r>
              <a:rPr lang="sv-SE" dirty="0" err="1"/>
              <a:t>averaged</a:t>
            </a:r>
            <a:r>
              <a:rPr lang="sv-SE" dirty="0"/>
              <a:t> over different </a:t>
            </a:r>
            <a:r>
              <a:rPr lang="sv-SE" dirty="0" err="1"/>
              <a:t>conformations</a:t>
            </a:r>
            <a:r>
              <a:rPr lang="sv-SE" dirty="0"/>
              <a:t> </a:t>
            </a:r>
            <a:r>
              <a:rPr lang="sv-SE" dirty="0" err="1"/>
              <a:t>that</a:t>
            </a:r>
            <a:r>
              <a:rPr lang="sv-SE" dirty="0"/>
              <a:t> </a:t>
            </a:r>
            <a:r>
              <a:rPr lang="sv-SE" dirty="0" err="1"/>
              <a:t>give</a:t>
            </a:r>
            <a:r>
              <a:rPr lang="sv-SE" dirty="0"/>
              <a:t> </a:t>
            </a:r>
            <a:r>
              <a:rPr lang="sv-SE" dirty="0" err="1"/>
              <a:t>rise</a:t>
            </a:r>
            <a:r>
              <a:rPr lang="sv-SE" dirty="0"/>
              <a:t> to the </a:t>
            </a:r>
            <a:r>
              <a:rPr lang="sv-SE" dirty="0" err="1"/>
              <a:t>one</a:t>
            </a:r>
            <a:r>
              <a:rPr lang="sv-SE" dirty="0"/>
              <a:t> </a:t>
            </a:r>
            <a:r>
              <a:rPr lang="sv-SE" dirty="0" err="1"/>
              <a:t>scattering</a:t>
            </a:r>
            <a:r>
              <a:rPr lang="sv-SE" dirty="0"/>
              <a:t> </a:t>
            </a:r>
            <a:r>
              <a:rPr lang="sv-SE" dirty="0" err="1"/>
              <a:t>pattern</a:t>
            </a:r>
            <a:r>
              <a:rPr lang="sv-SE" dirty="0"/>
              <a:t>. In order to </a:t>
            </a:r>
            <a:r>
              <a:rPr lang="sv-SE" dirty="0" err="1"/>
              <a:t>define</a:t>
            </a:r>
            <a:r>
              <a:rPr lang="sv-SE" dirty="0"/>
              <a:t> an ensemble </a:t>
            </a:r>
            <a:r>
              <a:rPr lang="sv-SE" dirty="0" err="1"/>
              <a:t>we</a:t>
            </a:r>
            <a:r>
              <a:rPr lang="sv-SE" dirty="0"/>
              <a:t> </a:t>
            </a:r>
            <a:r>
              <a:rPr lang="sv-SE" dirty="0" err="1"/>
              <a:t>need</a:t>
            </a:r>
            <a:r>
              <a:rPr lang="sv-SE" dirty="0"/>
              <a:t> to </a:t>
            </a:r>
            <a:r>
              <a:rPr lang="sv-SE" dirty="0" err="1"/>
              <a:t>define</a:t>
            </a:r>
            <a:r>
              <a:rPr lang="sv-SE" dirty="0"/>
              <a:t> </a:t>
            </a:r>
            <a:r>
              <a:rPr lang="sv-SE" dirty="0" err="1"/>
              <a:t>conformation</a:t>
            </a:r>
            <a:r>
              <a:rPr lang="sv-SE" dirty="0"/>
              <a:t> and </a:t>
            </a:r>
            <a:r>
              <a:rPr lang="sv-SE" dirty="0" err="1"/>
              <a:t>corresponding</a:t>
            </a:r>
            <a:r>
              <a:rPr lang="sv-SE" dirty="0"/>
              <a:t> population </a:t>
            </a:r>
            <a:r>
              <a:rPr lang="sv-SE" dirty="0" err="1"/>
              <a:t>weights</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10</a:t>
            </a:fld>
            <a:endParaRPr lang="sv-SE" dirty="0"/>
          </a:p>
        </p:txBody>
      </p:sp>
    </p:spTree>
    <p:extLst>
      <p:ext uri="{BB962C8B-B14F-4D97-AF65-F5344CB8AC3E}">
        <p14:creationId xmlns:p14="http://schemas.microsoft.com/office/powerpoint/2010/main" val="1083874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challenge is related to fundamental loss of information in SAXS experiment. A few attempts have been made to quantify the amount of structural information. The popular method based on </a:t>
            </a:r>
            <a:r>
              <a:rPr lang="en-US" dirty="0" err="1"/>
              <a:t>Nyqist</a:t>
            </a:r>
            <a:r>
              <a:rPr lang="en-US" dirty="0"/>
              <a:t>-Shannon sampling theorem asses number of independent points in the data based on </a:t>
            </a:r>
            <a:r>
              <a:rPr lang="en-US" dirty="0" err="1"/>
              <a:t>maximu</a:t>
            </a:r>
            <a:r>
              <a:rPr lang="en-US" dirty="0"/>
              <a:t> dimension and scattering vector range. It doesn’t however account for noise in the experimental data, which is taken account by method based on the maximum entropy, resulting in the number of good points. The number of good points decreases when the noise increases. Regardless which method we use to </a:t>
            </a:r>
            <a:r>
              <a:rPr lang="en-US" dirty="0" err="1"/>
              <a:t>quantifiy</a:t>
            </a:r>
            <a:r>
              <a:rPr lang="en-US" dirty="0"/>
              <a:t> number of independent points in the data we typically arrive in the range between 5-15. Which </a:t>
            </a:r>
            <a:r>
              <a:rPr lang="en-US" dirty="0" err="1"/>
              <a:t>limist</a:t>
            </a:r>
            <a:r>
              <a:rPr lang="en-US" dirty="0"/>
              <a:t> the number of parameters in the model that can be supported by the data. </a:t>
            </a:r>
          </a:p>
        </p:txBody>
      </p:sp>
      <p:sp>
        <p:nvSpPr>
          <p:cNvPr id="4" name="Slide Number Placeholder 3"/>
          <p:cNvSpPr>
            <a:spLocks noGrp="1"/>
          </p:cNvSpPr>
          <p:nvPr>
            <p:ph type="sldNum" sz="quarter" idx="10"/>
          </p:nvPr>
        </p:nvSpPr>
        <p:spPr/>
        <p:txBody>
          <a:bodyPr/>
          <a:lstStyle/>
          <a:p>
            <a:fld id="{161A53A7-64CD-4D0E-AAE8-1AC9C79D7085}" type="slidenum">
              <a:rPr lang="sv-SE" smtClean="0"/>
              <a:t>11</a:t>
            </a:fld>
            <a:endParaRPr lang="sv-SE" dirty="0"/>
          </a:p>
        </p:txBody>
      </p:sp>
    </p:spTree>
    <p:extLst>
      <p:ext uri="{BB962C8B-B14F-4D97-AF65-F5344CB8AC3E}">
        <p14:creationId xmlns:p14="http://schemas.microsoft.com/office/powerpoint/2010/main" val="1652020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For the </a:t>
            </a:r>
            <a:r>
              <a:rPr lang="sv-SE" dirty="0" err="1"/>
              <a:t>two</a:t>
            </a:r>
            <a:r>
              <a:rPr lang="sv-SE" dirty="0"/>
              <a:t> systems </a:t>
            </a:r>
            <a:r>
              <a:rPr lang="sv-SE" dirty="0" err="1"/>
              <a:t>we’ve</a:t>
            </a:r>
            <a:r>
              <a:rPr lang="sv-SE" dirty="0"/>
              <a:t> </a:t>
            </a:r>
            <a:r>
              <a:rPr lang="sv-SE" dirty="0" err="1"/>
              <a:t>been</a:t>
            </a:r>
            <a:r>
              <a:rPr lang="sv-SE" dirty="0"/>
              <a:t> </a:t>
            </a:r>
            <a:r>
              <a:rPr lang="sv-SE" dirty="0" err="1"/>
              <a:t>working</a:t>
            </a:r>
            <a:r>
              <a:rPr lang="sv-SE" dirty="0"/>
              <a:t> on </a:t>
            </a:r>
            <a:r>
              <a:rPr lang="sv-SE" dirty="0" err="1"/>
              <a:t>number</a:t>
            </a:r>
            <a:r>
              <a:rPr lang="sv-SE" dirty="0"/>
              <a:t> </a:t>
            </a:r>
            <a:r>
              <a:rPr lang="sv-SE" dirty="0" err="1"/>
              <a:t>of</a:t>
            </a:r>
            <a:r>
              <a:rPr lang="sv-SE" dirty="0"/>
              <a:t> </a:t>
            </a:r>
            <a:r>
              <a:rPr lang="sv-SE" dirty="0" err="1"/>
              <a:t>good</a:t>
            </a:r>
            <a:r>
              <a:rPr lang="sv-SE" dirty="0"/>
              <a:t> and Shannon </a:t>
            </a:r>
            <a:r>
              <a:rPr lang="sv-SE" dirty="0" err="1"/>
              <a:t>points</a:t>
            </a:r>
            <a:r>
              <a:rPr lang="sv-SE" dirty="0"/>
              <a:t> </a:t>
            </a:r>
            <a:r>
              <a:rPr lang="sv-SE" dirty="0" err="1"/>
              <a:t>are</a:t>
            </a:r>
            <a:r>
              <a:rPr lang="sv-SE" dirty="0"/>
              <a:t> in the </a:t>
            </a:r>
            <a:r>
              <a:rPr lang="sv-SE" dirty="0" err="1"/>
              <a:t>range</a:t>
            </a:r>
            <a:r>
              <a:rPr lang="sv-SE" dirty="0"/>
              <a:t> </a:t>
            </a:r>
            <a:r>
              <a:rPr lang="sv-SE" dirty="0" err="1"/>
              <a:t>between</a:t>
            </a:r>
            <a:r>
              <a:rPr lang="sv-SE" dirty="0"/>
              <a:t> 5 and </a:t>
            </a:r>
            <a:r>
              <a:rPr lang="sv-SE" dirty="0" err="1"/>
              <a:t>almost</a:t>
            </a:r>
            <a:r>
              <a:rPr lang="sv-SE" dirty="0"/>
              <a:t> 9. </a:t>
            </a:r>
          </a:p>
        </p:txBody>
      </p:sp>
      <p:sp>
        <p:nvSpPr>
          <p:cNvPr id="4" name="Slide Number Placeholder 3"/>
          <p:cNvSpPr>
            <a:spLocks noGrp="1"/>
          </p:cNvSpPr>
          <p:nvPr>
            <p:ph type="sldNum" sz="quarter" idx="10"/>
          </p:nvPr>
        </p:nvSpPr>
        <p:spPr/>
        <p:txBody>
          <a:bodyPr/>
          <a:lstStyle/>
          <a:p>
            <a:fld id="{161A53A7-64CD-4D0E-AAE8-1AC9C79D7085}" type="slidenum">
              <a:rPr lang="sv-SE" smtClean="0"/>
              <a:t>12</a:t>
            </a:fld>
            <a:endParaRPr lang="sv-SE" dirty="0"/>
          </a:p>
        </p:txBody>
      </p:sp>
    </p:spTree>
    <p:extLst>
      <p:ext uri="{BB962C8B-B14F-4D97-AF65-F5344CB8AC3E}">
        <p14:creationId xmlns:p14="http://schemas.microsoft.com/office/powerpoint/2010/main" val="1715333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a:t>
            </a:r>
            <a:r>
              <a:rPr lang="sv-SE" dirty="0" err="1"/>
              <a:t>we</a:t>
            </a:r>
            <a:r>
              <a:rPr lang="sv-SE" dirty="0"/>
              <a:t> just </a:t>
            </a:r>
            <a:r>
              <a:rPr lang="sv-SE" dirty="0" err="1"/>
              <a:t>established</a:t>
            </a:r>
            <a:r>
              <a:rPr lang="sv-SE" dirty="0"/>
              <a:t> the </a:t>
            </a:r>
            <a:r>
              <a:rPr lang="sv-SE" dirty="0" err="1"/>
              <a:t>number</a:t>
            </a:r>
            <a:r>
              <a:rPr lang="sv-SE" dirty="0"/>
              <a:t> </a:t>
            </a:r>
            <a:r>
              <a:rPr lang="sv-SE" dirty="0" err="1"/>
              <a:t>of</a:t>
            </a:r>
            <a:r>
              <a:rPr lang="sv-SE" dirty="0"/>
              <a:t> parameters </a:t>
            </a:r>
            <a:r>
              <a:rPr lang="sv-SE" dirty="0" err="1"/>
              <a:t>that</a:t>
            </a:r>
            <a:r>
              <a:rPr lang="sv-SE" dirty="0"/>
              <a:t> </a:t>
            </a:r>
            <a:r>
              <a:rPr lang="sv-SE" dirty="0" err="1"/>
              <a:t>can</a:t>
            </a:r>
            <a:r>
              <a:rPr lang="sv-SE" dirty="0"/>
              <a:t> </a:t>
            </a:r>
            <a:r>
              <a:rPr lang="sv-SE" dirty="0" err="1"/>
              <a:t>reliably</a:t>
            </a:r>
            <a:r>
              <a:rPr lang="sv-SE" dirty="0"/>
              <a:t> </a:t>
            </a:r>
            <a:r>
              <a:rPr lang="sv-SE" dirty="0" err="1"/>
              <a:t>supported</a:t>
            </a:r>
            <a:r>
              <a:rPr lang="sv-SE" dirty="0"/>
              <a:t> by the data is in the order </a:t>
            </a:r>
            <a:r>
              <a:rPr lang="sv-SE" dirty="0" err="1"/>
              <a:t>of</a:t>
            </a:r>
            <a:r>
              <a:rPr lang="sv-SE" dirty="0"/>
              <a:t> 10. </a:t>
            </a:r>
            <a:r>
              <a:rPr lang="sv-SE" dirty="0" err="1"/>
              <a:t>which</a:t>
            </a:r>
            <a:r>
              <a:rPr lang="sv-SE" dirty="0"/>
              <a:t> is </a:t>
            </a:r>
            <a:r>
              <a:rPr lang="sv-SE" dirty="0" err="1"/>
              <a:t>typically</a:t>
            </a:r>
            <a:r>
              <a:rPr lang="sv-SE" dirty="0"/>
              <a:t> at </a:t>
            </a:r>
            <a:r>
              <a:rPr lang="sv-SE" dirty="0" err="1"/>
              <a:t>least</a:t>
            </a:r>
            <a:r>
              <a:rPr lang="sv-SE" dirty="0"/>
              <a:t> </a:t>
            </a:r>
            <a:r>
              <a:rPr lang="sv-SE" dirty="0" err="1"/>
              <a:t>one</a:t>
            </a:r>
            <a:r>
              <a:rPr lang="sv-SE" dirty="0"/>
              <a:t> order </a:t>
            </a:r>
            <a:r>
              <a:rPr lang="sv-SE" dirty="0" err="1"/>
              <a:t>of</a:t>
            </a:r>
            <a:r>
              <a:rPr lang="sv-SE" dirty="0"/>
              <a:t> </a:t>
            </a:r>
            <a:r>
              <a:rPr lang="sv-SE" dirty="0" err="1"/>
              <a:t>magnitude</a:t>
            </a:r>
            <a:r>
              <a:rPr lang="sv-SE" dirty="0"/>
              <a:t> </a:t>
            </a:r>
            <a:r>
              <a:rPr lang="sv-SE" dirty="0" err="1"/>
              <a:t>lower</a:t>
            </a:r>
            <a:r>
              <a:rPr lang="sv-SE" dirty="0"/>
              <a:t> </a:t>
            </a:r>
            <a:r>
              <a:rPr lang="sv-SE" dirty="0" err="1"/>
              <a:t>than</a:t>
            </a:r>
            <a:r>
              <a:rPr lang="sv-SE" dirty="0"/>
              <a:t> </a:t>
            </a:r>
            <a:r>
              <a:rPr lang="sv-SE" dirty="0" err="1"/>
              <a:t>what</a:t>
            </a:r>
            <a:r>
              <a:rPr lang="sv-SE" dirty="0"/>
              <a:t> is </a:t>
            </a:r>
            <a:r>
              <a:rPr lang="sv-SE" dirty="0" err="1"/>
              <a:t>required</a:t>
            </a:r>
            <a:r>
              <a:rPr lang="sv-SE" dirty="0"/>
              <a:t> to </a:t>
            </a:r>
            <a:r>
              <a:rPr lang="sv-SE" dirty="0" err="1"/>
              <a:t>represent</a:t>
            </a:r>
            <a:r>
              <a:rPr lang="sv-SE" dirty="0"/>
              <a:t> </a:t>
            </a:r>
            <a:r>
              <a:rPr lang="sv-SE" dirty="0" err="1"/>
              <a:t>conformational</a:t>
            </a:r>
            <a:r>
              <a:rPr lang="sv-SE" dirty="0"/>
              <a:t> ensemble. </a:t>
            </a:r>
            <a:r>
              <a:rPr lang="sv-SE" dirty="0" err="1"/>
              <a:t>These</a:t>
            </a:r>
            <a:r>
              <a:rPr lang="sv-SE" dirty="0"/>
              <a:t> </a:t>
            </a:r>
            <a:r>
              <a:rPr lang="sv-SE" dirty="0" err="1"/>
              <a:t>ensembled</a:t>
            </a:r>
            <a:r>
              <a:rPr lang="sv-SE" dirty="0"/>
              <a:t> </a:t>
            </a:r>
            <a:r>
              <a:rPr lang="sv-SE" dirty="0" err="1"/>
              <a:t>can</a:t>
            </a:r>
            <a:r>
              <a:rPr lang="sv-SE" dirty="0"/>
              <a:t> be </a:t>
            </a:r>
            <a:r>
              <a:rPr lang="sv-SE" dirty="0" err="1"/>
              <a:t>represented</a:t>
            </a:r>
            <a:r>
              <a:rPr lang="sv-SE" dirty="0"/>
              <a:t> as a </a:t>
            </a:r>
            <a:r>
              <a:rPr lang="sv-SE" dirty="0" err="1"/>
              <a:t>continous</a:t>
            </a:r>
            <a:r>
              <a:rPr lang="sv-SE" dirty="0"/>
              <a:t> set </a:t>
            </a:r>
            <a:r>
              <a:rPr lang="sv-SE" dirty="0" err="1"/>
              <a:t>of</a:t>
            </a:r>
            <a:r>
              <a:rPr lang="sv-SE" dirty="0"/>
              <a:t> parameters or a </a:t>
            </a:r>
            <a:r>
              <a:rPr lang="sv-SE" dirty="0" err="1"/>
              <a:t>discrite</a:t>
            </a:r>
            <a:r>
              <a:rPr lang="sv-SE" dirty="0"/>
              <a:t> set </a:t>
            </a:r>
            <a:r>
              <a:rPr lang="sv-SE" dirty="0" err="1"/>
              <a:t>of</a:t>
            </a:r>
            <a:r>
              <a:rPr lang="sv-SE" dirty="0"/>
              <a:t> </a:t>
            </a:r>
            <a:r>
              <a:rPr lang="sv-SE" dirty="0" err="1"/>
              <a:t>conformers</a:t>
            </a:r>
            <a:r>
              <a:rPr lang="sv-SE" dirty="0"/>
              <a:t>. In </a:t>
            </a:r>
            <a:r>
              <a:rPr lang="sv-SE" dirty="0" err="1"/>
              <a:t>any</a:t>
            </a:r>
            <a:r>
              <a:rPr lang="sv-SE" dirty="0"/>
              <a:t> </a:t>
            </a:r>
          </a:p>
        </p:txBody>
      </p:sp>
      <p:sp>
        <p:nvSpPr>
          <p:cNvPr id="4" name="Slide Number Placeholder 3"/>
          <p:cNvSpPr>
            <a:spLocks noGrp="1"/>
          </p:cNvSpPr>
          <p:nvPr>
            <p:ph type="sldNum" sz="quarter" idx="10"/>
          </p:nvPr>
        </p:nvSpPr>
        <p:spPr/>
        <p:txBody>
          <a:bodyPr/>
          <a:lstStyle/>
          <a:p>
            <a:fld id="{161A53A7-64CD-4D0E-AAE8-1AC9C79D7085}" type="slidenum">
              <a:rPr lang="sv-SE" smtClean="0"/>
              <a:t>13</a:t>
            </a:fld>
            <a:endParaRPr lang="sv-SE" dirty="0"/>
          </a:p>
        </p:txBody>
      </p:sp>
    </p:spTree>
    <p:extLst>
      <p:ext uri="{BB962C8B-B14F-4D97-AF65-F5344CB8AC3E}">
        <p14:creationId xmlns:p14="http://schemas.microsoft.com/office/powerpoint/2010/main" val="355313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These</a:t>
            </a:r>
            <a:r>
              <a:rPr lang="sv-SE" dirty="0"/>
              <a:t> </a:t>
            </a:r>
            <a:r>
              <a:rPr lang="sv-SE" dirty="0" err="1"/>
              <a:t>above</a:t>
            </a:r>
            <a:r>
              <a:rPr lang="sv-SE" dirty="0"/>
              <a:t> </a:t>
            </a:r>
            <a:r>
              <a:rPr lang="sv-SE" dirty="0" err="1"/>
              <a:t>mentioned</a:t>
            </a:r>
            <a:r>
              <a:rPr lang="sv-SE" dirty="0"/>
              <a:t> </a:t>
            </a:r>
            <a:r>
              <a:rPr lang="sv-SE" dirty="0" err="1"/>
              <a:t>challanges</a:t>
            </a:r>
            <a:r>
              <a:rPr lang="sv-SE" dirty="0"/>
              <a:t> </a:t>
            </a:r>
            <a:r>
              <a:rPr lang="sv-SE" dirty="0" err="1"/>
              <a:t>define</a:t>
            </a:r>
            <a:r>
              <a:rPr lang="sv-SE" dirty="0"/>
              <a:t> </a:t>
            </a:r>
            <a:r>
              <a:rPr lang="sv-SE" dirty="0" err="1"/>
              <a:t>necessary</a:t>
            </a:r>
            <a:r>
              <a:rPr lang="sv-SE" dirty="0"/>
              <a:t> features </a:t>
            </a:r>
            <a:r>
              <a:rPr lang="sv-SE" dirty="0" err="1"/>
              <a:t>that</a:t>
            </a:r>
            <a:r>
              <a:rPr lang="sv-SE" dirty="0"/>
              <a:t> </a:t>
            </a:r>
            <a:r>
              <a:rPr lang="sv-SE" dirty="0" err="1"/>
              <a:t>inference</a:t>
            </a:r>
            <a:r>
              <a:rPr lang="sv-SE" dirty="0"/>
              <a:t> </a:t>
            </a:r>
            <a:r>
              <a:rPr lang="sv-SE" dirty="0" err="1"/>
              <a:t>method</a:t>
            </a:r>
            <a:r>
              <a:rPr lang="sv-SE" dirty="0"/>
              <a:t> </a:t>
            </a:r>
            <a:r>
              <a:rPr lang="sv-SE" dirty="0" err="1"/>
              <a:t>should</a:t>
            </a:r>
            <a:r>
              <a:rPr lang="sv-SE" dirty="0"/>
              <a:t> </a:t>
            </a:r>
            <a:r>
              <a:rPr lang="sv-SE" dirty="0" err="1"/>
              <a:t>contain</a:t>
            </a:r>
            <a:r>
              <a:rPr lang="sv-SE" dirty="0"/>
              <a:t>. </a:t>
            </a:r>
            <a:r>
              <a:rPr lang="sv-SE" dirty="0" err="1"/>
              <a:t>These</a:t>
            </a:r>
            <a:r>
              <a:rPr lang="sv-SE" dirty="0"/>
              <a:t> </a:t>
            </a:r>
            <a:r>
              <a:rPr lang="sv-SE" dirty="0" err="1"/>
              <a:t>can</a:t>
            </a:r>
            <a:r>
              <a:rPr lang="sv-SE" dirty="0"/>
              <a:t> be </a:t>
            </a:r>
            <a:r>
              <a:rPr lang="sv-SE" dirty="0" err="1"/>
              <a:t>summarized</a:t>
            </a:r>
            <a:r>
              <a:rPr lang="sv-SE" dirty="0"/>
              <a:t> by. </a:t>
            </a:r>
          </a:p>
        </p:txBody>
      </p:sp>
      <p:sp>
        <p:nvSpPr>
          <p:cNvPr id="4" name="Slide Number Placeholder 3"/>
          <p:cNvSpPr>
            <a:spLocks noGrp="1"/>
          </p:cNvSpPr>
          <p:nvPr>
            <p:ph type="sldNum" sz="quarter" idx="10"/>
          </p:nvPr>
        </p:nvSpPr>
        <p:spPr/>
        <p:txBody>
          <a:bodyPr/>
          <a:lstStyle/>
          <a:p>
            <a:fld id="{161A53A7-64CD-4D0E-AAE8-1AC9C79D7085}" type="slidenum">
              <a:rPr lang="sv-SE" smtClean="0"/>
              <a:t>14</a:t>
            </a:fld>
            <a:endParaRPr lang="sv-SE" dirty="0"/>
          </a:p>
        </p:txBody>
      </p:sp>
    </p:spTree>
    <p:extLst>
      <p:ext uri="{BB962C8B-B14F-4D97-AF65-F5344CB8AC3E}">
        <p14:creationId xmlns:p14="http://schemas.microsoft.com/office/powerpoint/2010/main" val="169787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method that uses Bayesian statistics to </a:t>
            </a:r>
            <a:r>
              <a:rPr lang="en-US" dirty="0" err="1"/>
              <a:t>determin</a:t>
            </a:r>
            <a:r>
              <a:rPr lang="en-US" dirty="0"/>
              <a:t> conformational ensembles from a set of structural discrete models generated Rosetta structure prediction program. Our method primarily works with SAXS data but can also be complemented by NMR chemical shift data. In order to use a full benefit of Bayesian </a:t>
            </a:r>
            <a:r>
              <a:rPr lang="en-US" dirty="0" err="1"/>
              <a:t>inefernce</a:t>
            </a:r>
            <a:r>
              <a:rPr lang="en-US" dirty="0"/>
              <a:t> as well as </a:t>
            </a:r>
            <a:r>
              <a:rPr lang="en-US" dirty="0" err="1"/>
              <a:t>otimize</a:t>
            </a:r>
            <a:r>
              <a:rPr lang="en-US" dirty="0"/>
              <a:t> for speed we are using approximate variational inference to select models an complete Bayesian inference to infer final weights and their distributions. </a:t>
            </a:r>
          </a:p>
        </p:txBody>
      </p:sp>
      <p:sp>
        <p:nvSpPr>
          <p:cNvPr id="4" name="Slide Number Placeholder 3"/>
          <p:cNvSpPr>
            <a:spLocks noGrp="1"/>
          </p:cNvSpPr>
          <p:nvPr>
            <p:ph type="sldNum" sz="quarter" idx="10"/>
          </p:nvPr>
        </p:nvSpPr>
        <p:spPr/>
        <p:txBody>
          <a:bodyPr/>
          <a:lstStyle/>
          <a:p>
            <a:fld id="{161A53A7-64CD-4D0E-AAE8-1AC9C79D7085}" type="slidenum">
              <a:rPr lang="sv-SE" smtClean="0"/>
              <a:t>15</a:t>
            </a:fld>
            <a:endParaRPr lang="sv-SE" dirty="0"/>
          </a:p>
        </p:txBody>
      </p:sp>
    </p:spTree>
    <p:extLst>
      <p:ext uri="{BB962C8B-B14F-4D97-AF65-F5344CB8AC3E}">
        <p14:creationId xmlns:p14="http://schemas.microsoft.com/office/powerpoint/2010/main" val="3916320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reminder about Bayesian statistics as we already heard a bit about them. </a:t>
            </a:r>
            <a:r>
              <a:rPr lang="en-US" dirty="0" err="1"/>
              <a:t>Bayeisna</a:t>
            </a:r>
            <a:r>
              <a:rPr lang="en-US" dirty="0"/>
              <a:t> inference is governed by a simple Bayes rule which couples </a:t>
            </a:r>
            <a:r>
              <a:rPr lang="en-US" dirty="0" err="1"/>
              <a:t>priror</a:t>
            </a:r>
            <a:r>
              <a:rPr lang="en-US" dirty="0"/>
              <a:t> distribution with likelihood functions in order to obtain posterior probability distribution over the parameters of </a:t>
            </a:r>
            <a:r>
              <a:rPr lang="en-US" dirty="0" err="1"/>
              <a:t>intrest</a:t>
            </a:r>
            <a:r>
              <a:rPr lang="en-US" dirty="0"/>
              <a:t>, which is normalized by the constant also </a:t>
            </a:r>
            <a:r>
              <a:rPr lang="en-US" dirty="0" err="1"/>
              <a:t>refered</a:t>
            </a:r>
            <a:r>
              <a:rPr lang="en-US" dirty="0"/>
              <a:t> as model evidence. </a:t>
            </a:r>
            <a:r>
              <a:rPr lang="en-US" dirty="0" err="1"/>
              <a:t>Visulay</a:t>
            </a:r>
            <a:r>
              <a:rPr lang="en-US" dirty="0"/>
              <a:t> illustrated at this small graph. </a:t>
            </a:r>
          </a:p>
        </p:txBody>
      </p:sp>
      <p:sp>
        <p:nvSpPr>
          <p:cNvPr id="4" name="Slide Number Placeholder 3"/>
          <p:cNvSpPr>
            <a:spLocks noGrp="1"/>
          </p:cNvSpPr>
          <p:nvPr>
            <p:ph type="sldNum" sz="quarter" idx="10"/>
          </p:nvPr>
        </p:nvSpPr>
        <p:spPr/>
        <p:txBody>
          <a:bodyPr/>
          <a:lstStyle/>
          <a:p>
            <a:fld id="{161A53A7-64CD-4D0E-AAE8-1AC9C79D7085}" type="slidenum">
              <a:rPr lang="sv-SE" smtClean="0"/>
              <a:t>17</a:t>
            </a:fld>
            <a:endParaRPr lang="sv-SE" dirty="0"/>
          </a:p>
        </p:txBody>
      </p:sp>
    </p:spTree>
    <p:extLst>
      <p:ext uri="{BB962C8B-B14F-4D97-AF65-F5344CB8AC3E}">
        <p14:creationId xmlns:p14="http://schemas.microsoft.com/office/powerpoint/2010/main" val="1108227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variants </a:t>
            </a:r>
            <a:r>
              <a:rPr lang="sv-SE" dirty="0" err="1"/>
              <a:t>of</a:t>
            </a:r>
            <a:r>
              <a:rPr lang="sv-SE" dirty="0"/>
              <a:t> </a:t>
            </a:r>
            <a:r>
              <a:rPr lang="sv-SE" dirty="0" err="1"/>
              <a:t>Bayesian</a:t>
            </a:r>
            <a:r>
              <a:rPr lang="sv-SE" dirty="0"/>
              <a:t> </a:t>
            </a:r>
            <a:r>
              <a:rPr lang="sv-SE" dirty="0" err="1"/>
              <a:t>inference</a:t>
            </a:r>
            <a:r>
              <a:rPr lang="sv-SE" dirty="0"/>
              <a:t> </a:t>
            </a:r>
            <a:r>
              <a:rPr lang="sv-SE" dirty="0" err="1"/>
              <a:t>we</a:t>
            </a:r>
            <a:r>
              <a:rPr lang="sv-SE" dirty="0"/>
              <a:t> </a:t>
            </a:r>
            <a:r>
              <a:rPr lang="sv-SE" dirty="0" err="1"/>
              <a:t>are</a:t>
            </a:r>
            <a:r>
              <a:rPr lang="sv-SE" dirty="0"/>
              <a:t> </a:t>
            </a:r>
            <a:r>
              <a:rPr lang="sv-SE" dirty="0" err="1"/>
              <a:t>using</a:t>
            </a:r>
            <a:r>
              <a:rPr lang="sv-SE" dirty="0"/>
              <a:t> in </a:t>
            </a:r>
            <a:r>
              <a:rPr lang="sv-SE" dirty="0" err="1"/>
              <a:t>our</a:t>
            </a:r>
            <a:r>
              <a:rPr lang="sv-SE" dirty="0"/>
              <a:t> </a:t>
            </a:r>
            <a:r>
              <a:rPr lang="sv-SE" dirty="0" err="1"/>
              <a:t>method</a:t>
            </a:r>
            <a:r>
              <a:rPr lang="sv-SE" dirty="0"/>
              <a:t> </a:t>
            </a:r>
            <a:r>
              <a:rPr lang="sv-SE" dirty="0" err="1"/>
              <a:t>are</a:t>
            </a:r>
            <a:r>
              <a:rPr lang="sv-SE" dirty="0"/>
              <a:t> </a:t>
            </a:r>
            <a:r>
              <a:rPr lang="sv-SE" dirty="0" err="1"/>
              <a:t>also</a:t>
            </a:r>
            <a:r>
              <a:rPr lang="sv-SE" dirty="0"/>
              <a:t> </a:t>
            </a:r>
            <a:r>
              <a:rPr lang="sv-SE" dirty="0" err="1"/>
              <a:t>governed</a:t>
            </a:r>
            <a:r>
              <a:rPr lang="sv-SE" dirty="0"/>
              <a:t> by </a:t>
            </a:r>
            <a:r>
              <a:rPr lang="sv-SE" dirty="0" err="1"/>
              <a:t>thsi</a:t>
            </a:r>
            <a:r>
              <a:rPr lang="sv-SE" dirty="0"/>
              <a:t> </a:t>
            </a:r>
            <a:r>
              <a:rPr lang="sv-SE" dirty="0" err="1"/>
              <a:t>rule</a:t>
            </a:r>
            <a:r>
              <a:rPr lang="sv-SE" dirty="0"/>
              <a:t> and </a:t>
            </a:r>
            <a:r>
              <a:rPr lang="sv-SE" dirty="0" err="1"/>
              <a:t>can</a:t>
            </a:r>
            <a:r>
              <a:rPr lang="sv-SE" dirty="0"/>
              <a:t> be </a:t>
            </a:r>
            <a:r>
              <a:rPr lang="sv-SE" dirty="0" err="1"/>
              <a:t>defined</a:t>
            </a:r>
            <a:r>
              <a:rPr lang="sv-SE" dirty="0"/>
              <a:t> in </a:t>
            </a:r>
            <a:r>
              <a:rPr lang="sv-SE" dirty="0" err="1"/>
              <a:t>simillar</a:t>
            </a:r>
            <a:r>
              <a:rPr lang="sv-SE" dirty="0"/>
              <a:t>. The </a:t>
            </a:r>
            <a:r>
              <a:rPr lang="sv-SE" dirty="0" err="1"/>
              <a:t>main</a:t>
            </a:r>
            <a:r>
              <a:rPr lang="sv-SE" dirty="0"/>
              <a:t> </a:t>
            </a:r>
            <a:r>
              <a:rPr lang="sv-SE" dirty="0" err="1"/>
              <a:t>difference</a:t>
            </a:r>
            <a:r>
              <a:rPr lang="sv-SE" dirty="0"/>
              <a:t> </a:t>
            </a:r>
            <a:r>
              <a:rPr lang="sv-SE" dirty="0" err="1"/>
              <a:t>arise</a:t>
            </a:r>
            <a:r>
              <a:rPr lang="sv-SE" dirty="0"/>
              <a:t> from the </a:t>
            </a:r>
            <a:r>
              <a:rPr lang="sv-SE" dirty="0" err="1"/>
              <a:t>fact</a:t>
            </a:r>
            <a:r>
              <a:rPr lang="sv-SE" dirty="0"/>
              <a:t> </a:t>
            </a:r>
            <a:r>
              <a:rPr lang="sv-SE" dirty="0" err="1"/>
              <a:t>that</a:t>
            </a:r>
            <a:r>
              <a:rPr lang="sv-SE" dirty="0"/>
              <a:t> in the </a:t>
            </a:r>
            <a:r>
              <a:rPr lang="sv-SE" dirty="0" err="1"/>
              <a:t>variational</a:t>
            </a:r>
            <a:r>
              <a:rPr lang="sv-SE" dirty="0"/>
              <a:t> </a:t>
            </a:r>
            <a:r>
              <a:rPr lang="sv-SE" dirty="0" err="1"/>
              <a:t>inferece</a:t>
            </a:r>
            <a:r>
              <a:rPr lang="sv-SE" dirty="0"/>
              <a:t> </a:t>
            </a:r>
            <a:r>
              <a:rPr lang="sv-SE" dirty="0" err="1"/>
              <a:t>conformations</a:t>
            </a:r>
            <a:r>
              <a:rPr lang="sv-SE" dirty="0"/>
              <a:t> in the ensemble </a:t>
            </a:r>
            <a:r>
              <a:rPr lang="sv-SE" dirty="0" err="1"/>
              <a:t>are</a:t>
            </a:r>
            <a:r>
              <a:rPr lang="sv-SE" dirty="0"/>
              <a:t> </a:t>
            </a:r>
            <a:r>
              <a:rPr lang="sv-SE" dirty="0" err="1"/>
              <a:t>optimized</a:t>
            </a:r>
            <a:r>
              <a:rPr lang="sv-SE" dirty="0"/>
              <a:t>. </a:t>
            </a:r>
            <a:r>
              <a:rPr lang="sv-SE" dirty="0" err="1"/>
              <a:t>This</a:t>
            </a:r>
            <a:r>
              <a:rPr lang="sv-SE" dirty="0"/>
              <a:t> </a:t>
            </a:r>
            <a:r>
              <a:rPr lang="sv-SE" dirty="0" err="1"/>
              <a:t>optimizatin</a:t>
            </a:r>
            <a:r>
              <a:rPr lang="sv-SE" dirty="0"/>
              <a:t> </a:t>
            </a:r>
            <a:r>
              <a:rPr lang="sv-SE" dirty="0" err="1"/>
              <a:t>us</a:t>
            </a:r>
            <a:r>
              <a:rPr lang="sv-SE" dirty="0"/>
              <a:t> </a:t>
            </a:r>
            <a:r>
              <a:rPr lang="sv-SE" dirty="0" err="1"/>
              <a:t>convinently</a:t>
            </a:r>
            <a:r>
              <a:rPr lang="sv-SE" dirty="0"/>
              <a:t> </a:t>
            </a:r>
            <a:r>
              <a:rPr lang="sv-SE" dirty="0" err="1"/>
              <a:t>dobe</a:t>
            </a:r>
            <a:r>
              <a:rPr lang="sv-SE" dirty="0"/>
              <a:t> </a:t>
            </a:r>
            <a:r>
              <a:rPr lang="sv-SE" dirty="0" err="1"/>
              <a:t>using</a:t>
            </a:r>
            <a:r>
              <a:rPr lang="sv-SE" dirty="0"/>
              <a:t> </a:t>
            </a:r>
            <a:r>
              <a:rPr lang="sv-SE" dirty="0" err="1"/>
              <a:t>approximate</a:t>
            </a:r>
            <a:r>
              <a:rPr lang="sv-SE" dirty="0"/>
              <a:t> </a:t>
            </a:r>
            <a:r>
              <a:rPr lang="sv-SE" dirty="0" err="1"/>
              <a:t>inference</a:t>
            </a:r>
            <a:r>
              <a:rPr lang="sv-SE" dirty="0"/>
              <a:t> as </a:t>
            </a:r>
            <a:r>
              <a:rPr lang="sv-SE" dirty="0" err="1"/>
              <a:t>we</a:t>
            </a:r>
            <a:r>
              <a:rPr lang="sv-SE" dirty="0"/>
              <a:t> </a:t>
            </a:r>
            <a:r>
              <a:rPr lang="sv-SE" dirty="0" err="1"/>
              <a:t>trun</a:t>
            </a:r>
            <a:r>
              <a:rPr lang="sv-SE" dirty="0"/>
              <a:t> it </a:t>
            </a:r>
            <a:r>
              <a:rPr lang="sv-SE" dirty="0" err="1"/>
              <a:t>into</a:t>
            </a:r>
            <a:r>
              <a:rPr lang="sv-SE" dirty="0"/>
              <a:t> </a:t>
            </a:r>
            <a:r>
              <a:rPr lang="sv-SE" dirty="0" err="1"/>
              <a:t>optimization</a:t>
            </a:r>
            <a:r>
              <a:rPr lang="sv-SE" dirty="0"/>
              <a:t> problem by </a:t>
            </a:r>
            <a:r>
              <a:rPr lang="sv-SE" dirty="0" err="1"/>
              <a:t>assiming</a:t>
            </a:r>
            <a:r>
              <a:rPr lang="sv-SE" dirty="0"/>
              <a:t> the </a:t>
            </a:r>
            <a:r>
              <a:rPr lang="sv-SE" dirty="0" err="1"/>
              <a:t>type</a:t>
            </a:r>
            <a:r>
              <a:rPr lang="sv-SE" dirty="0"/>
              <a:t> </a:t>
            </a:r>
            <a:r>
              <a:rPr lang="sv-SE" dirty="0" err="1"/>
              <a:t>of</a:t>
            </a:r>
            <a:r>
              <a:rPr lang="sv-SE" dirty="0"/>
              <a:t> </a:t>
            </a:r>
            <a:r>
              <a:rPr lang="sv-SE" dirty="0" err="1"/>
              <a:t>posterior</a:t>
            </a:r>
            <a:r>
              <a:rPr lang="sv-SE" dirty="0"/>
              <a:t> distribution, </a:t>
            </a:r>
            <a:r>
              <a:rPr lang="sv-SE" dirty="0" err="1"/>
              <a:t>which</a:t>
            </a:r>
            <a:r>
              <a:rPr lang="sv-SE" dirty="0"/>
              <a:t> </a:t>
            </a:r>
            <a:r>
              <a:rPr lang="sv-SE" dirty="0" err="1"/>
              <a:t>allows</a:t>
            </a:r>
            <a:r>
              <a:rPr lang="sv-SE" dirty="0"/>
              <a:t> </a:t>
            </a:r>
            <a:r>
              <a:rPr lang="sv-SE" dirty="0" err="1"/>
              <a:t>both</a:t>
            </a:r>
            <a:r>
              <a:rPr lang="sv-SE" dirty="0"/>
              <a:t> for </a:t>
            </a:r>
            <a:r>
              <a:rPr lang="sv-SE" dirty="0" err="1"/>
              <a:t>complexity</a:t>
            </a:r>
            <a:r>
              <a:rPr lang="sv-SE" dirty="0"/>
              <a:t> </a:t>
            </a:r>
            <a:r>
              <a:rPr lang="sv-SE" dirty="0" err="1"/>
              <a:t>quantification</a:t>
            </a:r>
            <a:r>
              <a:rPr lang="sv-SE" dirty="0"/>
              <a:t> and speed </a:t>
            </a:r>
            <a:r>
              <a:rPr lang="sv-SE" dirty="0" err="1"/>
              <a:t>up</a:t>
            </a:r>
            <a:r>
              <a:rPr lang="sv-SE" dirty="0"/>
              <a:t>. </a:t>
            </a:r>
            <a:r>
              <a:rPr lang="sv-SE" dirty="0" err="1"/>
              <a:t>Complte</a:t>
            </a:r>
            <a:r>
              <a:rPr lang="sv-SE" dirty="0"/>
              <a:t> </a:t>
            </a:r>
            <a:r>
              <a:rPr lang="sv-SE" dirty="0" err="1"/>
              <a:t>Bayesian</a:t>
            </a:r>
            <a:r>
              <a:rPr lang="sv-SE" dirty="0"/>
              <a:t> </a:t>
            </a:r>
            <a:r>
              <a:rPr lang="sv-SE" dirty="0" err="1"/>
              <a:t>inference</a:t>
            </a:r>
            <a:r>
              <a:rPr lang="sv-SE" dirty="0"/>
              <a:t> is </a:t>
            </a:r>
            <a:r>
              <a:rPr lang="sv-SE" dirty="0" err="1"/>
              <a:t>slow</a:t>
            </a:r>
            <a:r>
              <a:rPr lang="sv-SE" dirty="0"/>
              <a:t> </a:t>
            </a:r>
            <a:r>
              <a:rPr lang="sv-SE" dirty="0" err="1"/>
              <a:t>but</a:t>
            </a:r>
            <a:r>
              <a:rPr lang="sv-SE" dirty="0"/>
              <a:t> it is </a:t>
            </a:r>
            <a:r>
              <a:rPr lang="sv-SE" dirty="0" err="1"/>
              <a:t>perfomred</a:t>
            </a:r>
            <a:r>
              <a:rPr lang="sv-SE" dirty="0"/>
              <a:t> on the </a:t>
            </a:r>
            <a:r>
              <a:rPr lang="sv-SE" dirty="0" err="1"/>
              <a:t>limitted</a:t>
            </a:r>
            <a:r>
              <a:rPr lang="sv-SE" dirty="0"/>
              <a:t> set </a:t>
            </a:r>
            <a:r>
              <a:rPr lang="sv-SE" dirty="0" err="1"/>
              <a:t>of</a:t>
            </a:r>
            <a:r>
              <a:rPr lang="sv-SE" dirty="0"/>
              <a:t> </a:t>
            </a:r>
            <a:r>
              <a:rPr lang="sv-SE" dirty="0" err="1"/>
              <a:t>conformers</a:t>
            </a:r>
            <a:r>
              <a:rPr lang="sv-SE" dirty="0"/>
              <a:t> and is </a:t>
            </a:r>
            <a:r>
              <a:rPr lang="sv-SE" dirty="0" err="1"/>
              <a:t>perfomed</a:t>
            </a:r>
            <a:r>
              <a:rPr lang="sv-SE" dirty="0"/>
              <a:t> </a:t>
            </a:r>
            <a:r>
              <a:rPr lang="sv-SE" dirty="0" err="1"/>
              <a:t>using</a:t>
            </a:r>
            <a:r>
              <a:rPr lang="sv-SE" dirty="0"/>
              <a:t> </a:t>
            </a:r>
            <a:r>
              <a:rPr lang="sv-SE" dirty="0" err="1"/>
              <a:t>Hamiltonian</a:t>
            </a:r>
            <a:r>
              <a:rPr lang="sv-SE" dirty="0"/>
              <a:t> Monte Carlo sampling. For the </a:t>
            </a:r>
            <a:r>
              <a:rPr lang="sv-SE" dirty="0" err="1"/>
              <a:t>completness</a:t>
            </a:r>
            <a:r>
              <a:rPr lang="sv-SE" dirty="0"/>
              <a:t> </a:t>
            </a:r>
            <a:r>
              <a:rPr lang="sv-SE" dirty="0" err="1"/>
              <a:t>of</a:t>
            </a:r>
            <a:r>
              <a:rPr lang="sv-SE" dirty="0"/>
              <a:t> definition </a:t>
            </a:r>
            <a:r>
              <a:rPr lang="sv-SE" dirty="0" err="1"/>
              <a:t>of</a:t>
            </a:r>
            <a:r>
              <a:rPr lang="sv-SE" dirty="0"/>
              <a:t> the terms in </a:t>
            </a:r>
            <a:r>
              <a:rPr lang="sv-SE" dirty="0" err="1"/>
              <a:t>Baye</a:t>
            </a:r>
            <a:r>
              <a:rPr lang="sv-SE" dirty="0"/>
              <a:t> </a:t>
            </a:r>
            <a:r>
              <a:rPr lang="sv-SE" dirty="0" err="1"/>
              <a:t>rule</a:t>
            </a:r>
            <a:r>
              <a:rPr lang="sv-SE" dirty="0"/>
              <a:t> I </a:t>
            </a:r>
            <a:r>
              <a:rPr lang="sv-SE" dirty="0" err="1"/>
              <a:t>should</a:t>
            </a:r>
            <a:r>
              <a:rPr lang="sv-SE" dirty="0"/>
              <a:t> </a:t>
            </a:r>
            <a:r>
              <a:rPr lang="sv-SE" dirty="0" err="1"/>
              <a:t>mention</a:t>
            </a:r>
            <a:r>
              <a:rPr lang="sv-SE" dirty="0"/>
              <a:t> </a:t>
            </a:r>
            <a:r>
              <a:rPr lang="sv-SE" dirty="0" err="1"/>
              <a:t>that</a:t>
            </a:r>
            <a:r>
              <a:rPr lang="sv-SE" dirty="0"/>
              <a:t> </a:t>
            </a:r>
            <a:r>
              <a:rPr lang="sv-SE" dirty="0" err="1"/>
              <a:t>we</a:t>
            </a:r>
            <a:r>
              <a:rPr lang="sv-SE" dirty="0"/>
              <a:t> </a:t>
            </a:r>
            <a:r>
              <a:rPr lang="sv-SE" dirty="0" err="1"/>
              <a:t>use</a:t>
            </a:r>
            <a:r>
              <a:rPr lang="sv-SE" dirty="0"/>
              <a:t> </a:t>
            </a:r>
            <a:r>
              <a:rPr lang="sv-SE" dirty="0" err="1"/>
              <a:t>Dirichlet</a:t>
            </a:r>
            <a:r>
              <a:rPr lang="sv-SE" dirty="0"/>
              <a:t> distribution to </a:t>
            </a:r>
            <a:r>
              <a:rPr lang="sv-SE" dirty="0" err="1"/>
              <a:t>define</a:t>
            </a:r>
            <a:r>
              <a:rPr lang="sv-SE" dirty="0"/>
              <a:t> priors, </a:t>
            </a:r>
            <a:r>
              <a:rPr lang="sv-SE" dirty="0" err="1"/>
              <a:t>which</a:t>
            </a:r>
            <a:r>
              <a:rPr lang="sv-SE" dirty="0"/>
              <a:t> is </a:t>
            </a:r>
            <a:r>
              <a:rPr lang="sv-SE" dirty="0" err="1"/>
              <a:t>due</a:t>
            </a:r>
            <a:r>
              <a:rPr lang="sv-SE" dirty="0"/>
              <a:t> to the </a:t>
            </a:r>
            <a:r>
              <a:rPr lang="sv-SE" dirty="0" err="1"/>
              <a:t>fact</a:t>
            </a:r>
            <a:r>
              <a:rPr lang="sv-SE" dirty="0"/>
              <a:t> </a:t>
            </a:r>
            <a:r>
              <a:rPr lang="sv-SE" dirty="0" err="1"/>
              <a:t>that</a:t>
            </a:r>
            <a:r>
              <a:rPr lang="sv-SE" dirty="0"/>
              <a:t> parameters in </a:t>
            </a:r>
            <a:r>
              <a:rPr lang="sv-SE" dirty="0" err="1"/>
              <a:t>this</a:t>
            </a:r>
            <a:r>
              <a:rPr lang="sv-SE" dirty="0"/>
              <a:t> distribution </a:t>
            </a:r>
            <a:r>
              <a:rPr lang="sv-SE" dirty="0" err="1"/>
              <a:t>sum</a:t>
            </a:r>
            <a:r>
              <a:rPr lang="sv-SE" dirty="0"/>
              <a:t> </a:t>
            </a:r>
            <a:r>
              <a:rPr lang="sv-SE" dirty="0" err="1"/>
              <a:t>up</a:t>
            </a:r>
            <a:r>
              <a:rPr lang="sv-SE" dirty="0"/>
              <a:t> to </a:t>
            </a:r>
            <a:r>
              <a:rPr lang="sv-SE" dirty="0" err="1"/>
              <a:t>one</a:t>
            </a:r>
            <a:r>
              <a:rPr lang="sv-SE" dirty="0"/>
              <a:t>, </a:t>
            </a:r>
            <a:r>
              <a:rPr lang="sv-SE" dirty="0" err="1"/>
              <a:t>which</a:t>
            </a:r>
            <a:r>
              <a:rPr lang="sv-SE" dirty="0"/>
              <a:t> is </a:t>
            </a:r>
            <a:r>
              <a:rPr lang="sv-SE" dirty="0" err="1"/>
              <a:t>convinet</a:t>
            </a:r>
            <a:r>
              <a:rPr lang="sv-SE" dirty="0"/>
              <a:t> </a:t>
            </a:r>
            <a:r>
              <a:rPr lang="sv-SE" dirty="0" err="1"/>
              <a:t>way</a:t>
            </a:r>
            <a:r>
              <a:rPr lang="sv-SE" dirty="0"/>
              <a:t> to </a:t>
            </a:r>
            <a:r>
              <a:rPr lang="sv-SE" dirty="0" err="1"/>
              <a:t>constrai</a:t>
            </a:r>
            <a:r>
              <a:rPr lang="sv-SE" dirty="0"/>
              <a:t> population </a:t>
            </a:r>
            <a:r>
              <a:rPr lang="sv-SE" dirty="0" err="1"/>
              <a:t>weights</a:t>
            </a:r>
            <a:r>
              <a:rPr lang="sv-SE" dirty="0"/>
              <a:t>. And </a:t>
            </a:r>
            <a:r>
              <a:rPr lang="sv-SE" dirty="0" err="1"/>
              <a:t>that</a:t>
            </a:r>
            <a:r>
              <a:rPr lang="sv-SE" dirty="0"/>
              <a:t> </a:t>
            </a:r>
            <a:r>
              <a:rPr lang="sv-SE" dirty="0" err="1"/>
              <a:t>we</a:t>
            </a:r>
            <a:r>
              <a:rPr lang="sv-SE" dirty="0"/>
              <a:t> </a:t>
            </a:r>
            <a:r>
              <a:rPr lang="sv-SE" dirty="0" err="1"/>
              <a:t>apply</a:t>
            </a:r>
            <a:r>
              <a:rPr lang="sv-SE" dirty="0"/>
              <a:t> Normal distribution to </a:t>
            </a:r>
            <a:r>
              <a:rPr lang="sv-SE" dirty="0" err="1"/>
              <a:t>define</a:t>
            </a:r>
            <a:r>
              <a:rPr lang="sv-SE" dirty="0"/>
              <a:t> </a:t>
            </a:r>
            <a:r>
              <a:rPr lang="sv-SE" dirty="0" err="1"/>
              <a:t>likelihood</a:t>
            </a:r>
            <a:r>
              <a:rPr lang="sv-SE" dirty="0"/>
              <a:t> </a:t>
            </a:r>
            <a:r>
              <a:rPr lang="sv-SE" dirty="0" err="1"/>
              <a:t>functions</a:t>
            </a:r>
            <a:r>
              <a:rPr lang="sv-SE" dirty="0"/>
              <a:t>. </a:t>
            </a:r>
          </a:p>
        </p:txBody>
      </p:sp>
      <p:sp>
        <p:nvSpPr>
          <p:cNvPr id="4" name="Slide Number Placeholder 3"/>
          <p:cNvSpPr>
            <a:spLocks noGrp="1"/>
          </p:cNvSpPr>
          <p:nvPr>
            <p:ph type="sldNum" sz="quarter" idx="10"/>
          </p:nvPr>
        </p:nvSpPr>
        <p:spPr/>
        <p:txBody>
          <a:bodyPr/>
          <a:lstStyle/>
          <a:p>
            <a:fld id="{161A53A7-64CD-4D0E-AAE8-1AC9C79D7085}" type="slidenum">
              <a:rPr lang="sv-SE" smtClean="0"/>
              <a:t>18</a:t>
            </a:fld>
            <a:endParaRPr lang="sv-SE" dirty="0"/>
          </a:p>
        </p:txBody>
      </p:sp>
    </p:spTree>
    <p:extLst>
      <p:ext uri="{BB962C8B-B14F-4D97-AF65-F5344CB8AC3E}">
        <p14:creationId xmlns:p14="http://schemas.microsoft.com/office/powerpoint/2010/main" val="2239054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This</a:t>
            </a:r>
            <a:r>
              <a:rPr lang="sv-SE" dirty="0"/>
              <a:t> is </a:t>
            </a:r>
            <a:r>
              <a:rPr lang="sv-SE" dirty="0" err="1"/>
              <a:t>also</a:t>
            </a:r>
            <a:r>
              <a:rPr lang="sv-SE" dirty="0"/>
              <a:t> </a:t>
            </a:r>
            <a:r>
              <a:rPr lang="sv-SE" dirty="0" err="1"/>
              <a:t>tru</a:t>
            </a:r>
            <a:r>
              <a:rPr lang="sv-SE" dirty="0"/>
              <a:t> for NMR data and </a:t>
            </a:r>
            <a:r>
              <a:rPr lang="sv-SE" dirty="0" err="1"/>
              <a:t>we</a:t>
            </a:r>
            <a:r>
              <a:rPr lang="sv-SE" dirty="0"/>
              <a:t> </a:t>
            </a:r>
            <a:r>
              <a:rPr lang="sv-SE" dirty="0" err="1"/>
              <a:t>additionally</a:t>
            </a:r>
            <a:r>
              <a:rPr lang="sv-SE" dirty="0"/>
              <a:t> </a:t>
            </a:r>
            <a:r>
              <a:rPr lang="sv-SE" dirty="0" err="1"/>
              <a:t>assime</a:t>
            </a:r>
            <a:r>
              <a:rPr lang="sv-SE" dirty="0"/>
              <a:t> </a:t>
            </a:r>
            <a:r>
              <a:rPr lang="sv-SE" dirty="0" err="1"/>
              <a:t>that</a:t>
            </a:r>
            <a:r>
              <a:rPr lang="sv-SE" dirty="0"/>
              <a:t> </a:t>
            </a:r>
            <a:r>
              <a:rPr lang="sv-SE" dirty="0" err="1"/>
              <a:t>each</a:t>
            </a:r>
            <a:r>
              <a:rPr lang="sv-SE" dirty="0"/>
              <a:t> data </a:t>
            </a:r>
            <a:r>
              <a:rPr lang="sv-SE" dirty="0" err="1"/>
              <a:t>point</a:t>
            </a:r>
            <a:r>
              <a:rPr lang="sv-SE" dirty="0"/>
              <a:t> is </a:t>
            </a:r>
            <a:r>
              <a:rPr lang="sv-SE" dirty="0" err="1"/>
              <a:t>indepent</a:t>
            </a:r>
            <a:r>
              <a:rPr lang="sv-SE" dirty="0"/>
              <a:t>, </a:t>
            </a:r>
            <a:r>
              <a:rPr lang="sv-SE" dirty="0" err="1"/>
              <a:t>which</a:t>
            </a:r>
            <a:r>
              <a:rPr lang="sv-SE" dirty="0"/>
              <a:t> makes the overall </a:t>
            </a:r>
            <a:r>
              <a:rPr lang="sv-SE" dirty="0" err="1"/>
              <a:t>formulation</a:t>
            </a:r>
            <a:r>
              <a:rPr lang="sv-SE" dirty="0"/>
              <a:t> </a:t>
            </a:r>
            <a:r>
              <a:rPr lang="sv-SE" dirty="0" err="1"/>
              <a:t>of</a:t>
            </a:r>
            <a:r>
              <a:rPr lang="sv-SE" dirty="0"/>
              <a:t> </a:t>
            </a:r>
            <a:r>
              <a:rPr lang="sv-SE" dirty="0" err="1"/>
              <a:t>likelihood</a:t>
            </a:r>
            <a:r>
              <a:rPr lang="sv-SE" dirty="0"/>
              <a:t> </a:t>
            </a:r>
            <a:r>
              <a:rPr lang="sv-SE" dirty="0" err="1"/>
              <a:t>function</a:t>
            </a:r>
            <a:r>
              <a:rPr lang="sv-SE" dirty="0"/>
              <a:t> </a:t>
            </a:r>
            <a:r>
              <a:rPr lang="sv-SE" dirty="0" err="1"/>
              <a:t>mathematically</a:t>
            </a:r>
            <a:r>
              <a:rPr lang="sv-SE" dirty="0"/>
              <a:t> </a:t>
            </a:r>
            <a:r>
              <a:rPr lang="sv-SE" dirty="0" err="1"/>
              <a:t>tractable</a:t>
            </a:r>
            <a:r>
              <a:rPr lang="sv-SE" dirty="0"/>
              <a:t>. And </a:t>
            </a:r>
            <a:r>
              <a:rPr lang="sv-SE" dirty="0" err="1"/>
              <a:t>this</a:t>
            </a:r>
            <a:r>
              <a:rPr lang="sv-SE" dirty="0"/>
              <a:t> </a:t>
            </a:r>
            <a:r>
              <a:rPr lang="sv-SE" dirty="0" err="1"/>
              <a:t>how</a:t>
            </a:r>
            <a:r>
              <a:rPr lang="sv-SE" dirty="0"/>
              <a:t> </a:t>
            </a:r>
            <a:r>
              <a:rPr lang="sv-SE" dirty="0" err="1"/>
              <a:t>we</a:t>
            </a:r>
            <a:r>
              <a:rPr lang="sv-SE" dirty="0"/>
              <a:t> </a:t>
            </a:r>
            <a:r>
              <a:rPr lang="sv-SE" dirty="0" err="1"/>
              <a:t>describe</a:t>
            </a:r>
            <a:r>
              <a:rPr lang="sv-SE" dirty="0"/>
              <a:t> experimental data. In </a:t>
            </a:r>
            <a:r>
              <a:rPr lang="sv-SE" dirty="0" err="1"/>
              <a:t>contrast</a:t>
            </a:r>
            <a:r>
              <a:rPr lang="sv-SE" dirty="0"/>
              <a:t> in order to </a:t>
            </a:r>
            <a:r>
              <a:rPr lang="sv-SE" dirty="0" err="1"/>
              <a:t>incorporate</a:t>
            </a:r>
            <a:r>
              <a:rPr lang="sv-SE" dirty="0"/>
              <a:t> information </a:t>
            </a:r>
            <a:r>
              <a:rPr lang="sv-SE" dirty="0" err="1"/>
              <a:t>about</a:t>
            </a:r>
            <a:r>
              <a:rPr lang="sv-SE" dirty="0"/>
              <a:t> </a:t>
            </a:r>
            <a:r>
              <a:rPr lang="sv-SE" dirty="0" err="1"/>
              <a:t>energy</a:t>
            </a:r>
            <a:r>
              <a:rPr lang="sv-SE" dirty="0"/>
              <a:t> </a:t>
            </a:r>
            <a:r>
              <a:rPr lang="sv-SE" dirty="0" err="1"/>
              <a:t>of</a:t>
            </a:r>
            <a:r>
              <a:rPr lang="sv-SE" dirty="0"/>
              <a:t> the </a:t>
            </a:r>
            <a:r>
              <a:rPr lang="sv-SE" dirty="0" err="1"/>
              <a:t>conformers</a:t>
            </a:r>
            <a:r>
              <a:rPr lang="sv-SE" dirty="0"/>
              <a:t> </a:t>
            </a:r>
            <a:r>
              <a:rPr lang="sv-SE" dirty="0" err="1"/>
              <a:t>that</a:t>
            </a:r>
            <a:r>
              <a:rPr lang="sv-SE" dirty="0"/>
              <a:t> </a:t>
            </a:r>
            <a:r>
              <a:rPr lang="sv-SE" dirty="0" err="1"/>
              <a:t>we</a:t>
            </a:r>
            <a:r>
              <a:rPr lang="sv-SE" dirty="0"/>
              <a:t> </a:t>
            </a:r>
            <a:r>
              <a:rPr lang="sv-SE" dirty="0" err="1"/>
              <a:t>obtain</a:t>
            </a:r>
            <a:r>
              <a:rPr lang="sv-SE" dirty="0"/>
              <a:t> from </a:t>
            </a:r>
            <a:r>
              <a:rPr lang="sv-SE" dirty="0" err="1"/>
              <a:t>molecular</a:t>
            </a:r>
            <a:r>
              <a:rPr lang="sv-SE" dirty="0"/>
              <a:t> simulations </a:t>
            </a:r>
            <a:r>
              <a:rPr lang="sv-SE" dirty="0" err="1"/>
              <a:t>with</a:t>
            </a:r>
            <a:r>
              <a:rPr lang="sv-SE" dirty="0"/>
              <a:t> </a:t>
            </a:r>
            <a:r>
              <a:rPr lang="sv-SE" dirty="0" err="1"/>
              <a:t>Rosetta</a:t>
            </a:r>
            <a:r>
              <a:rPr lang="sv-SE" dirty="0"/>
              <a:t> </a:t>
            </a:r>
            <a:r>
              <a:rPr lang="sv-SE" dirty="0" err="1"/>
              <a:t>we</a:t>
            </a:r>
            <a:r>
              <a:rPr lang="sv-SE" dirty="0"/>
              <a:t> bias the definition </a:t>
            </a:r>
            <a:r>
              <a:rPr lang="sv-SE" dirty="0" err="1"/>
              <a:t>of</a:t>
            </a:r>
            <a:r>
              <a:rPr lang="sv-SE" dirty="0"/>
              <a:t> prior. </a:t>
            </a:r>
            <a:r>
              <a:rPr lang="sv-SE" dirty="0" err="1"/>
              <a:t>Alltogher</a:t>
            </a:r>
            <a:r>
              <a:rPr lang="sv-SE" dirty="0"/>
              <a:t> </a:t>
            </a:r>
            <a:r>
              <a:rPr lang="sv-SE" dirty="0" err="1"/>
              <a:t>we</a:t>
            </a:r>
            <a:r>
              <a:rPr lang="sv-SE" dirty="0"/>
              <a:t> </a:t>
            </a:r>
            <a:r>
              <a:rPr lang="sv-SE" dirty="0" err="1"/>
              <a:t>have</a:t>
            </a:r>
            <a:r>
              <a:rPr lang="sv-SE" dirty="0"/>
              <a:t> a </a:t>
            </a:r>
            <a:r>
              <a:rPr lang="sv-SE" dirty="0" err="1"/>
              <a:t>framweork</a:t>
            </a:r>
            <a:r>
              <a:rPr lang="sv-SE" dirty="0"/>
              <a:t> to </a:t>
            </a:r>
            <a:r>
              <a:rPr lang="sv-SE" dirty="0" err="1"/>
              <a:t>introduce</a:t>
            </a:r>
            <a:r>
              <a:rPr lang="sv-SE" dirty="0"/>
              <a:t> different </a:t>
            </a:r>
            <a:r>
              <a:rPr lang="sv-SE" dirty="0" err="1"/>
              <a:t>sources</a:t>
            </a:r>
            <a:r>
              <a:rPr lang="sv-SE" dirty="0"/>
              <a:t> </a:t>
            </a:r>
            <a:r>
              <a:rPr lang="sv-SE" dirty="0" err="1"/>
              <a:t>of</a:t>
            </a:r>
            <a:r>
              <a:rPr lang="sv-SE" dirty="0"/>
              <a:t> </a:t>
            </a:r>
            <a:r>
              <a:rPr lang="sv-SE" dirty="0" err="1"/>
              <a:t>structural</a:t>
            </a:r>
            <a:r>
              <a:rPr lang="sv-SE" dirty="0"/>
              <a:t> data. </a:t>
            </a:r>
          </a:p>
        </p:txBody>
      </p:sp>
      <p:sp>
        <p:nvSpPr>
          <p:cNvPr id="4" name="Slide Number Placeholder 3"/>
          <p:cNvSpPr>
            <a:spLocks noGrp="1"/>
          </p:cNvSpPr>
          <p:nvPr>
            <p:ph type="sldNum" sz="quarter" idx="10"/>
          </p:nvPr>
        </p:nvSpPr>
        <p:spPr/>
        <p:txBody>
          <a:bodyPr/>
          <a:lstStyle/>
          <a:p>
            <a:fld id="{161A53A7-64CD-4D0E-AAE8-1AC9C79D7085}" type="slidenum">
              <a:rPr lang="sv-SE" smtClean="0"/>
              <a:t>19</a:t>
            </a:fld>
            <a:endParaRPr lang="sv-SE" dirty="0"/>
          </a:p>
        </p:txBody>
      </p:sp>
    </p:spTree>
    <p:extLst>
      <p:ext uri="{BB962C8B-B14F-4D97-AF65-F5344CB8AC3E}">
        <p14:creationId xmlns:p14="http://schemas.microsoft.com/office/powerpoint/2010/main" val="1686826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 just </a:t>
            </a:r>
            <a:r>
              <a:rPr lang="sv-SE" dirty="0" err="1"/>
              <a:t>also</a:t>
            </a:r>
            <a:r>
              <a:rPr lang="sv-SE" dirty="0"/>
              <a:t> </a:t>
            </a:r>
            <a:r>
              <a:rPr lang="sv-SE" dirty="0" err="1"/>
              <a:t>want</a:t>
            </a:r>
            <a:r>
              <a:rPr lang="sv-SE" dirty="0"/>
              <a:t> to </a:t>
            </a:r>
            <a:r>
              <a:rPr lang="sv-SE" dirty="0" err="1"/>
              <a:t>briefly</a:t>
            </a:r>
            <a:r>
              <a:rPr lang="sv-SE" dirty="0"/>
              <a:t> </a:t>
            </a:r>
            <a:r>
              <a:rPr lang="sv-SE" dirty="0" err="1"/>
              <a:t>mention</a:t>
            </a:r>
            <a:r>
              <a:rPr lang="sv-SE" dirty="0"/>
              <a:t> </a:t>
            </a:r>
            <a:r>
              <a:rPr lang="sv-SE" dirty="0" err="1"/>
              <a:t>some</a:t>
            </a:r>
            <a:r>
              <a:rPr lang="sv-SE" dirty="0"/>
              <a:t> </a:t>
            </a:r>
            <a:r>
              <a:rPr lang="sv-SE" dirty="0" err="1"/>
              <a:t>algorithimic</a:t>
            </a:r>
            <a:r>
              <a:rPr lang="sv-SE" dirty="0"/>
              <a:t> </a:t>
            </a:r>
            <a:r>
              <a:rPr lang="sv-SE" dirty="0" err="1"/>
              <a:t>details</a:t>
            </a:r>
            <a:r>
              <a:rPr lang="sv-SE" dirty="0"/>
              <a:t> </a:t>
            </a:r>
            <a:r>
              <a:rPr lang="sv-SE" dirty="0" err="1"/>
              <a:t>of</a:t>
            </a:r>
            <a:r>
              <a:rPr lang="sv-SE" dirty="0"/>
              <a:t> </a:t>
            </a:r>
            <a:r>
              <a:rPr lang="sv-SE" dirty="0" err="1"/>
              <a:t>approximate</a:t>
            </a:r>
            <a:r>
              <a:rPr lang="sv-SE" dirty="0"/>
              <a:t> </a:t>
            </a:r>
            <a:r>
              <a:rPr lang="sv-SE" dirty="0" err="1"/>
              <a:t>inference</a:t>
            </a:r>
            <a:r>
              <a:rPr lang="sv-SE" dirty="0"/>
              <a:t>. The </a:t>
            </a:r>
            <a:r>
              <a:rPr lang="sv-SE" dirty="0" err="1"/>
              <a:t>algorithm</a:t>
            </a:r>
            <a:r>
              <a:rPr lang="sv-SE" dirty="0"/>
              <a:t> </a:t>
            </a:r>
            <a:r>
              <a:rPr lang="sv-SE" dirty="0" err="1"/>
              <a:t>works</a:t>
            </a:r>
            <a:r>
              <a:rPr lang="sv-SE" dirty="0"/>
              <a:t> </a:t>
            </a:r>
            <a:r>
              <a:rPr lang="sv-SE" dirty="0" err="1"/>
              <a:t>iteratively</a:t>
            </a:r>
            <a:r>
              <a:rPr lang="sv-SE" dirty="0"/>
              <a:t> by </a:t>
            </a:r>
            <a:r>
              <a:rPr lang="sv-SE" dirty="0" err="1"/>
              <a:t>infering</a:t>
            </a:r>
            <a:r>
              <a:rPr lang="sv-SE" dirty="0"/>
              <a:t> </a:t>
            </a:r>
            <a:r>
              <a:rPr lang="sv-SE" dirty="0" err="1"/>
              <a:t>weights</a:t>
            </a:r>
            <a:r>
              <a:rPr lang="sv-SE" dirty="0"/>
              <a:t> for a given set </a:t>
            </a:r>
            <a:r>
              <a:rPr lang="sv-SE" dirty="0" err="1"/>
              <a:t>of</a:t>
            </a:r>
            <a:r>
              <a:rPr lang="sv-SE" dirty="0"/>
              <a:t> </a:t>
            </a:r>
            <a:r>
              <a:rPr lang="sv-SE" dirty="0" err="1"/>
              <a:t>conformers</a:t>
            </a:r>
            <a:r>
              <a:rPr lang="sv-SE" dirty="0"/>
              <a:t> and </a:t>
            </a:r>
            <a:r>
              <a:rPr lang="sv-SE" dirty="0" err="1"/>
              <a:t>then</a:t>
            </a:r>
            <a:r>
              <a:rPr lang="sv-SE" dirty="0"/>
              <a:t> </a:t>
            </a:r>
            <a:r>
              <a:rPr lang="sv-SE" dirty="0" err="1"/>
              <a:t>removing</a:t>
            </a:r>
            <a:r>
              <a:rPr lang="sv-SE" dirty="0"/>
              <a:t> </a:t>
            </a:r>
            <a:r>
              <a:rPr lang="sv-SE" dirty="0" err="1"/>
              <a:t>this</a:t>
            </a:r>
            <a:r>
              <a:rPr lang="sv-SE" dirty="0"/>
              <a:t> </a:t>
            </a:r>
            <a:r>
              <a:rPr lang="sv-SE" dirty="0" err="1"/>
              <a:t>which</a:t>
            </a:r>
            <a:r>
              <a:rPr lang="sv-SE" dirty="0"/>
              <a:t> </a:t>
            </a:r>
            <a:r>
              <a:rPr lang="sv-SE" dirty="0" err="1"/>
              <a:t>are</a:t>
            </a:r>
            <a:r>
              <a:rPr lang="sv-SE" dirty="0"/>
              <a:t> </a:t>
            </a:r>
            <a:r>
              <a:rPr lang="sv-SE" dirty="0" err="1"/>
              <a:t>below</a:t>
            </a:r>
            <a:r>
              <a:rPr lang="sv-SE" dirty="0"/>
              <a:t> </a:t>
            </a:r>
            <a:r>
              <a:rPr lang="sv-SE" dirty="0" err="1"/>
              <a:t>preset</a:t>
            </a:r>
            <a:r>
              <a:rPr lang="sv-SE" dirty="0"/>
              <a:t> </a:t>
            </a:r>
            <a:r>
              <a:rPr lang="sv-SE" dirty="0" err="1"/>
              <a:t>threshold</a:t>
            </a:r>
            <a:r>
              <a:rPr lang="sv-SE" dirty="0"/>
              <a:t> </a:t>
            </a:r>
            <a:r>
              <a:rPr lang="sv-SE" dirty="0" err="1"/>
              <a:t>wcut</a:t>
            </a:r>
            <a:r>
              <a:rPr lang="sv-SE" dirty="0"/>
              <a:t>. </a:t>
            </a:r>
            <a:r>
              <a:rPr lang="sv-SE" dirty="0" err="1"/>
              <a:t>Once</a:t>
            </a:r>
            <a:r>
              <a:rPr lang="sv-SE" dirty="0"/>
              <a:t> </a:t>
            </a:r>
            <a:r>
              <a:rPr lang="sv-SE" dirty="0" err="1"/>
              <a:t>this</a:t>
            </a:r>
            <a:r>
              <a:rPr lang="sv-SE" dirty="0"/>
              <a:t> is </a:t>
            </a:r>
            <a:r>
              <a:rPr lang="sv-SE" dirty="0" err="1"/>
              <a:t>done</a:t>
            </a:r>
            <a:r>
              <a:rPr lang="sv-SE" dirty="0"/>
              <a:t> the </a:t>
            </a:r>
            <a:r>
              <a:rPr lang="sv-SE" dirty="0" err="1"/>
              <a:t>model</a:t>
            </a:r>
            <a:r>
              <a:rPr lang="sv-SE" dirty="0"/>
              <a:t> </a:t>
            </a:r>
            <a:r>
              <a:rPr lang="sv-SE" dirty="0" err="1"/>
              <a:t>evidence</a:t>
            </a:r>
            <a:r>
              <a:rPr lang="sv-SE" dirty="0"/>
              <a:t> is </a:t>
            </a:r>
            <a:r>
              <a:rPr lang="sv-SE" dirty="0" err="1"/>
              <a:t>caluclted</a:t>
            </a:r>
            <a:r>
              <a:rPr lang="sv-SE" dirty="0"/>
              <a:t> for </a:t>
            </a:r>
            <a:r>
              <a:rPr lang="sv-SE" dirty="0" err="1"/>
              <a:t>selected</a:t>
            </a:r>
            <a:r>
              <a:rPr lang="sv-SE" dirty="0"/>
              <a:t> ensemble and it is  </a:t>
            </a:r>
            <a:r>
              <a:rPr lang="sv-SE" dirty="0" err="1"/>
              <a:t>further</a:t>
            </a:r>
            <a:r>
              <a:rPr lang="sv-SE" dirty="0"/>
              <a:t> </a:t>
            </a:r>
            <a:r>
              <a:rPr lang="sv-SE" dirty="0" err="1"/>
              <a:t>compared</a:t>
            </a:r>
            <a:r>
              <a:rPr lang="sv-SE" dirty="0"/>
              <a:t> </a:t>
            </a:r>
            <a:r>
              <a:rPr lang="sv-SE" dirty="0" err="1"/>
              <a:t>with</a:t>
            </a:r>
            <a:r>
              <a:rPr lang="sv-SE" dirty="0"/>
              <a:t> ME from </a:t>
            </a:r>
            <a:r>
              <a:rPr lang="sv-SE" dirty="0" err="1"/>
              <a:t>previous</a:t>
            </a:r>
            <a:r>
              <a:rPr lang="sv-SE" dirty="0"/>
              <a:t> </a:t>
            </a:r>
            <a:r>
              <a:rPr lang="sv-SE" dirty="0" err="1"/>
              <a:t>run</a:t>
            </a:r>
            <a:r>
              <a:rPr lang="sv-SE" dirty="0"/>
              <a:t>. If it </a:t>
            </a:r>
            <a:r>
              <a:rPr lang="sv-SE" dirty="0" err="1"/>
              <a:t>imporves</a:t>
            </a:r>
            <a:r>
              <a:rPr lang="sv-SE" dirty="0"/>
              <a:t> </a:t>
            </a:r>
            <a:r>
              <a:rPr lang="sv-SE" dirty="0" err="1"/>
              <a:t>algorithm</a:t>
            </a:r>
            <a:r>
              <a:rPr lang="sv-SE" dirty="0"/>
              <a:t> </a:t>
            </a:r>
            <a:r>
              <a:rPr lang="sv-SE" dirty="0" err="1"/>
              <a:t>continues</a:t>
            </a:r>
            <a:r>
              <a:rPr lang="sv-SE" dirty="0"/>
              <a:t> </a:t>
            </a:r>
            <a:r>
              <a:rPr lang="sv-SE" dirty="0" err="1"/>
              <a:t>if</a:t>
            </a:r>
            <a:r>
              <a:rPr lang="sv-SE" dirty="0"/>
              <a:t> not final ensemble is </a:t>
            </a:r>
            <a:r>
              <a:rPr lang="sv-SE" dirty="0" err="1"/>
              <a:t>returned</a:t>
            </a:r>
            <a:r>
              <a:rPr lang="sv-SE" dirty="0"/>
              <a:t>. It </a:t>
            </a:r>
            <a:r>
              <a:rPr lang="sv-SE" dirty="0" err="1"/>
              <a:t>can</a:t>
            </a:r>
            <a:r>
              <a:rPr lang="sv-SE" dirty="0"/>
              <a:t> be </a:t>
            </a:r>
            <a:r>
              <a:rPr lang="sv-SE" dirty="0" err="1"/>
              <a:t>demonstrated</a:t>
            </a:r>
            <a:r>
              <a:rPr lang="sv-SE" dirty="0"/>
              <a:t> </a:t>
            </a:r>
            <a:r>
              <a:rPr lang="sv-SE" dirty="0" err="1"/>
              <a:t>that</a:t>
            </a:r>
            <a:r>
              <a:rPr lang="sv-SE" dirty="0"/>
              <a:t> by </a:t>
            </a:r>
            <a:r>
              <a:rPr lang="sv-SE" dirty="0" err="1"/>
              <a:t>optimizing</a:t>
            </a:r>
            <a:r>
              <a:rPr lang="sv-SE" dirty="0"/>
              <a:t> </a:t>
            </a:r>
            <a:r>
              <a:rPr lang="sv-SE" dirty="0" err="1"/>
              <a:t>model</a:t>
            </a:r>
            <a:r>
              <a:rPr lang="sv-SE" dirty="0"/>
              <a:t> </a:t>
            </a:r>
            <a:r>
              <a:rPr lang="sv-SE" dirty="0" err="1"/>
              <a:t>evidence</a:t>
            </a:r>
            <a:r>
              <a:rPr lang="sv-SE" dirty="0"/>
              <a:t>, </a:t>
            </a:r>
            <a:r>
              <a:rPr lang="sv-SE" dirty="0" err="1"/>
              <a:t>which</a:t>
            </a:r>
            <a:r>
              <a:rPr lang="sv-SE" dirty="0"/>
              <a:t> is </a:t>
            </a:r>
            <a:r>
              <a:rPr lang="sv-SE" dirty="0" err="1"/>
              <a:t>this</a:t>
            </a:r>
            <a:r>
              <a:rPr lang="sv-SE" dirty="0"/>
              <a:t> </a:t>
            </a:r>
            <a:r>
              <a:rPr lang="sv-SE" dirty="0" err="1"/>
              <a:t>denominator</a:t>
            </a:r>
            <a:r>
              <a:rPr lang="sv-SE" dirty="0"/>
              <a:t> in the </a:t>
            </a:r>
            <a:r>
              <a:rPr lang="sv-SE" dirty="0" err="1"/>
              <a:t>Bayes</a:t>
            </a:r>
            <a:r>
              <a:rPr lang="sv-SE" dirty="0"/>
              <a:t> </a:t>
            </a:r>
            <a:r>
              <a:rPr lang="sv-SE" dirty="0" err="1"/>
              <a:t>rule</a:t>
            </a:r>
            <a:r>
              <a:rPr lang="sv-SE" dirty="0"/>
              <a:t>, </a:t>
            </a:r>
            <a:r>
              <a:rPr lang="sv-SE" dirty="0" err="1"/>
              <a:t>we</a:t>
            </a:r>
            <a:r>
              <a:rPr lang="sv-SE" dirty="0"/>
              <a:t> </a:t>
            </a:r>
            <a:r>
              <a:rPr lang="sv-SE" dirty="0" err="1"/>
              <a:t>also</a:t>
            </a:r>
            <a:r>
              <a:rPr lang="sv-SE" dirty="0"/>
              <a:t> </a:t>
            </a:r>
            <a:r>
              <a:rPr lang="sv-SE" dirty="0" err="1"/>
              <a:t>optimize</a:t>
            </a:r>
            <a:r>
              <a:rPr lang="sv-SE" dirty="0"/>
              <a:t> the </a:t>
            </a:r>
            <a:r>
              <a:rPr lang="sv-SE" dirty="0" err="1"/>
              <a:t>ensmeble</a:t>
            </a:r>
            <a:r>
              <a:rPr lang="sv-SE" dirty="0"/>
              <a:t> </a:t>
            </a:r>
            <a:r>
              <a:rPr lang="sv-SE" dirty="0" err="1"/>
              <a:t>model</a:t>
            </a:r>
            <a:r>
              <a:rPr lang="sv-SE" dirty="0"/>
              <a:t> given the data, </a:t>
            </a:r>
            <a:r>
              <a:rPr lang="sv-SE" dirty="0" err="1"/>
              <a:t>which</a:t>
            </a:r>
            <a:r>
              <a:rPr lang="sv-SE" dirty="0"/>
              <a:t> </a:t>
            </a:r>
            <a:r>
              <a:rPr lang="sv-SE" dirty="0" err="1"/>
              <a:t>really</a:t>
            </a:r>
            <a:r>
              <a:rPr lang="sv-SE" dirty="0"/>
              <a:t> </a:t>
            </a:r>
            <a:r>
              <a:rPr lang="sv-SE" dirty="0" err="1"/>
              <a:t>neat</a:t>
            </a:r>
            <a:r>
              <a:rPr lang="sv-SE" dirty="0"/>
              <a:t> approach to </a:t>
            </a:r>
            <a:r>
              <a:rPr lang="sv-SE" dirty="0" err="1"/>
              <a:t>balance</a:t>
            </a:r>
            <a:r>
              <a:rPr lang="sv-SE" dirty="0"/>
              <a:t> </a:t>
            </a:r>
            <a:r>
              <a:rPr lang="sv-SE" dirty="0" err="1"/>
              <a:t>complexity</a:t>
            </a:r>
            <a:r>
              <a:rPr lang="sv-SE" dirty="0"/>
              <a:t> to the fit to the data.</a:t>
            </a:r>
          </a:p>
        </p:txBody>
      </p:sp>
      <p:sp>
        <p:nvSpPr>
          <p:cNvPr id="4" name="Slide Number Placeholder 3"/>
          <p:cNvSpPr>
            <a:spLocks noGrp="1"/>
          </p:cNvSpPr>
          <p:nvPr>
            <p:ph type="sldNum" sz="quarter" idx="10"/>
          </p:nvPr>
        </p:nvSpPr>
        <p:spPr/>
        <p:txBody>
          <a:bodyPr/>
          <a:lstStyle/>
          <a:p>
            <a:fld id="{161A53A7-64CD-4D0E-AAE8-1AC9C79D7085}" type="slidenum">
              <a:rPr lang="sv-SE" smtClean="0"/>
              <a:t>20</a:t>
            </a:fld>
            <a:endParaRPr lang="sv-SE" dirty="0"/>
          </a:p>
        </p:txBody>
      </p:sp>
    </p:spTree>
    <p:extLst>
      <p:ext uri="{BB962C8B-B14F-4D97-AF65-F5344CB8AC3E}">
        <p14:creationId xmlns:p14="http://schemas.microsoft.com/office/powerpoint/2010/main" val="595833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European</a:t>
            </a:r>
            <a:r>
              <a:rPr lang="sv-SE" dirty="0"/>
              <a:t> </a:t>
            </a:r>
            <a:r>
              <a:rPr lang="sv-SE" dirty="0" err="1"/>
              <a:t>spallation</a:t>
            </a:r>
            <a:r>
              <a:rPr lang="sv-SE" dirty="0"/>
              <a:t> source is a </a:t>
            </a:r>
            <a:r>
              <a:rPr lang="sv-SE" dirty="0" err="1"/>
              <a:t>pulsed</a:t>
            </a:r>
            <a:r>
              <a:rPr lang="sv-SE" dirty="0"/>
              <a:t> source (</a:t>
            </a:r>
            <a:r>
              <a:rPr lang="sv-SE" dirty="0" err="1"/>
              <a:t>opose</a:t>
            </a:r>
            <a:r>
              <a:rPr lang="sv-SE" dirty="0"/>
              <a:t> to the </a:t>
            </a:r>
            <a:r>
              <a:rPr lang="sv-SE" dirty="0" err="1"/>
              <a:t>reactor</a:t>
            </a:r>
            <a:r>
              <a:rPr lang="sv-SE" dirty="0"/>
              <a:t> source, </a:t>
            </a:r>
            <a:r>
              <a:rPr lang="sv-SE" dirty="0" err="1"/>
              <a:t>which</a:t>
            </a:r>
            <a:r>
              <a:rPr lang="sv-SE" dirty="0"/>
              <a:t> </a:t>
            </a:r>
            <a:r>
              <a:rPr lang="sv-SE" dirty="0" err="1"/>
              <a:t>we</a:t>
            </a:r>
            <a:r>
              <a:rPr lang="sv-SE" dirty="0"/>
              <a:t> </a:t>
            </a:r>
            <a:r>
              <a:rPr lang="sv-SE" dirty="0" err="1"/>
              <a:t>could</a:t>
            </a:r>
            <a:r>
              <a:rPr lang="sv-SE" dirty="0"/>
              <a:t> </a:t>
            </a:r>
            <a:r>
              <a:rPr lang="sv-SE" dirty="0" err="1"/>
              <a:t>opportunity</a:t>
            </a:r>
            <a:r>
              <a:rPr lang="sv-SE" dirty="0"/>
              <a:t> to visit </a:t>
            </a:r>
            <a:r>
              <a:rPr lang="sv-SE" dirty="0" err="1"/>
              <a:t>yesterday</a:t>
            </a:r>
            <a:r>
              <a:rPr lang="sv-SE" dirty="0"/>
              <a:t>) </a:t>
            </a:r>
            <a:r>
              <a:rPr lang="sv-SE" dirty="0" err="1"/>
              <a:t>curently</a:t>
            </a:r>
            <a:r>
              <a:rPr lang="sv-SE" dirty="0"/>
              <a:t> under </a:t>
            </a:r>
            <a:r>
              <a:rPr lang="sv-SE" dirty="0" err="1"/>
              <a:t>construction</a:t>
            </a:r>
            <a:r>
              <a:rPr lang="sv-SE" dirty="0"/>
              <a:t>, </a:t>
            </a:r>
            <a:r>
              <a:rPr lang="sv-SE" dirty="0" err="1"/>
              <a:t>which</a:t>
            </a:r>
            <a:r>
              <a:rPr lang="sv-SE" dirty="0"/>
              <a:t> </a:t>
            </a:r>
            <a:r>
              <a:rPr lang="sv-SE" dirty="0" err="1"/>
              <a:t>will</a:t>
            </a:r>
            <a:r>
              <a:rPr lang="sv-SE" dirty="0"/>
              <a:t> </a:t>
            </a:r>
            <a:r>
              <a:rPr lang="sv-SE" dirty="0" err="1"/>
              <a:t>produce</a:t>
            </a:r>
            <a:r>
              <a:rPr lang="sv-SE" dirty="0"/>
              <a:t> 100x </a:t>
            </a:r>
            <a:r>
              <a:rPr lang="sv-SE" dirty="0" err="1"/>
              <a:t>brighter</a:t>
            </a:r>
            <a:r>
              <a:rPr lang="sv-SE" dirty="0"/>
              <a:t> neutron </a:t>
            </a:r>
            <a:r>
              <a:rPr lang="sv-SE" dirty="0" err="1"/>
              <a:t>when</a:t>
            </a:r>
            <a:r>
              <a:rPr lang="sv-SE" dirty="0"/>
              <a:t> it is operaring in full mode.</a:t>
            </a:r>
          </a:p>
        </p:txBody>
      </p:sp>
      <p:sp>
        <p:nvSpPr>
          <p:cNvPr id="4" name="Slide Number Placeholder 3"/>
          <p:cNvSpPr>
            <a:spLocks noGrp="1"/>
          </p:cNvSpPr>
          <p:nvPr>
            <p:ph type="sldNum" sz="quarter" idx="5"/>
          </p:nvPr>
        </p:nvSpPr>
        <p:spPr/>
        <p:txBody>
          <a:bodyPr/>
          <a:lstStyle/>
          <a:p>
            <a:fld id="{161A53A7-64CD-4D0E-AAE8-1AC9C79D7085}" type="slidenum">
              <a:rPr lang="sv-SE" smtClean="0"/>
              <a:t>2</a:t>
            </a:fld>
            <a:endParaRPr lang="sv-SE" dirty="0"/>
          </a:p>
        </p:txBody>
      </p:sp>
    </p:spTree>
    <p:extLst>
      <p:ext uri="{BB962C8B-B14F-4D97-AF65-F5344CB8AC3E}">
        <p14:creationId xmlns:p14="http://schemas.microsoft.com/office/powerpoint/2010/main" val="3435277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remind the workflow our method before I will move on to </a:t>
            </a:r>
            <a:r>
              <a:rPr lang="en-US" dirty="0" err="1"/>
              <a:t>discrbing</a:t>
            </a:r>
            <a:r>
              <a:rPr lang="en-US" dirty="0"/>
              <a:t> results. We </a:t>
            </a:r>
            <a:r>
              <a:rPr lang="en-US" dirty="0" err="1"/>
              <a:t>genarate</a:t>
            </a:r>
            <a:r>
              <a:rPr lang="en-US" dirty="0"/>
              <a:t> about models using Rosetta structure prediction software and then we take 1000 of lowest energy. This 1000 models are subject of variational inference, which in two </a:t>
            </a:r>
            <a:r>
              <a:rPr lang="en-US" dirty="0" err="1"/>
              <a:t>sytesm</a:t>
            </a:r>
            <a:r>
              <a:rPr lang="en-US" dirty="0"/>
              <a:t> we explored arrived at ensembles consisting of 3-5 members and these ensemble were subsequently subject of complete Bayesian inference of weights.</a:t>
            </a:r>
          </a:p>
        </p:txBody>
      </p:sp>
      <p:sp>
        <p:nvSpPr>
          <p:cNvPr id="4" name="Slide Number Placeholder 3"/>
          <p:cNvSpPr>
            <a:spLocks noGrp="1"/>
          </p:cNvSpPr>
          <p:nvPr>
            <p:ph type="sldNum" sz="quarter" idx="10"/>
          </p:nvPr>
        </p:nvSpPr>
        <p:spPr/>
        <p:txBody>
          <a:bodyPr/>
          <a:lstStyle/>
          <a:p>
            <a:fld id="{161A53A7-64CD-4D0E-AAE8-1AC9C79D7085}" type="slidenum">
              <a:rPr lang="sv-SE" smtClean="0"/>
              <a:t>21</a:t>
            </a:fld>
            <a:endParaRPr lang="sv-SE" dirty="0"/>
          </a:p>
        </p:txBody>
      </p:sp>
    </p:spTree>
    <p:extLst>
      <p:ext uri="{BB962C8B-B14F-4D97-AF65-F5344CB8AC3E}">
        <p14:creationId xmlns:p14="http://schemas.microsoft.com/office/powerpoint/2010/main" val="3167879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briefly </a:t>
                </a:r>
                <a:r>
                  <a:rPr lang="en-US" sz="1200" kern="1200" dirty="0" err="1">
                    <a:solidFill>
                      <a:schemeClr val="tx1"/>
                    </a:solidFill>
                    <a:effectLst/>
                    <a:latin typeface="+mn-lt"/>
                    <a:ea typeface="+mn-ea"/>
                    <a:cs typeface="+mn-cs"/>
                  </a:rPr>
                  <a:t>ilustarte</a:t>
                </a:r>
                <a:r>
                  <a:rPr lang="en-US" sz="1200" kern="1200" dirty="0">
                    <a:solidFill>
                      <a:schemeClr val="tx1"/>
                    </a:solidFill>
                    <a:effectLst/>
                    <a:latin typeface="+mn-lt"/>
                    <a:ea typeface="+mn-ea"/>
                    <a:cs typeface="+mn-cs"/>
                  </a:rPr>
                  <a:t> how, the results of the inference of </a:t>
                </a:r>
                <a:r>
                  <a:rPr lang="en-US" sz="1200" kern="1200" dirty="0" err="1">
                    <a:solidFill>
                      <a:schemeClr val="tx1"/>
                    </a:solidFill>
                    <a:effectLst/>
                    <a:latin typeface="+mn-lt"/>
                    <a:ea typeface="+mn-ea"/>
                    <a:cs typeface="+mn-cs"/>
                  </a:rPr>
                  <a:t>calmoudlin</a:t>
                </a:r>
                <a:r>
                  <a:rPr lang="en-US" sz="1200" kern="1200" dirty="0">
                    <a:solidFill>
                      <a:schemeClr val="tx1"/>
                    </a:solidFill>
                    <a:effectLst/>
                    <a:latin typeface="+mn-lt"/>
                    <a:ea typeface="+mn-ea"/>
                    <a:cs typeface="+mn-cs"/>
                  </a:rPr>
                  <a:t> ensemble from SAXS data look like. Using </a:t>
                </a:r>
                <a:r>
                  <a:rPr lang="en-US" sz="1200" kern="1200" dirty="0" err="1">
                    <a:solidFill>
                      <a:schemeClr val="tx1"/>
                    </a:solidFill>
                    <a:effectLst/>
                    <a:latin typeface="+mn-lt"/>
                    <a:ea typeface="+mn-ea"/>
                    <a:cs typeface="+mn-cs"/>
                  </a:rPr>
                  <a:t>variationall</a:t>
                </a:r>
                <a:r>
                  <a:rPr lang="en-US" sz="1200" kern="1200" dirty="0">
                    <a:solidFill>
                      <a:schemeClr val="tx1"/>
                    </a:solidFill>
                    <a:effectLst/>
                    <a:latin typeface="+mn-lt"/>
                    <a:ea typeface="+mn-ea"/>
                    <a:cs typeface="+mn-cs"/>
                  </a:rPr>
                  <a:t> inference we obtained ensemble of 4 models, for which inference population weights and their distributions (shown here on the graph) and in the table. </a:t>
                </a:r>
              </a:p>
              <a:p>
                <a:r>
                  <a:rPr lang="en-US" sz="1200" kern="1200" dirty="0">
                    <a:solidFill>
                      <a:schemeClr val="tx1"/>
                    </a:solidFill>
                    <a:effectLst/>
                    <a:latin typeface="+mn-lt"/>
                    <a:ea typeface="+mn-ea"/>
                    <a:cs typeface="+mn-cs"/>
                  </a:rPr>
                  <a:t>For each of weights we can asses </a:t>
                </a:r>
                <a:r>
                  <a:rPr lang="en-US" sz="1200" kern="1200" dirty="0" err="1">
                    <a:solidFill>
                      <a:schemeClr val="tx1"/>
                    </a:solidFill>
                    <a:effectLst/>
                    <a:latin typeface="+mn-lt"/>
                    <a:ea typeface="+mn-ea"/>
                    <a:cs typeface="+mn-cs"/>
                  </a:rPr>
                  <a:t>uncertainity</a:t>
                </a:r>
                <a:r>
                  <a:rPr lang="en-US" sz="1200" kern="1200" dirty="0">
                    <a:solidFill>
                      <a:schemeClr val="tx1"/>
                    </a:solidFill>
                    <a:effectLst/>
                    <a:latin typeface="+mn-lt"/>
                    <a:ea typeface="+mn-ea"/>
                    <a:cs typeface="+mn-cs"/>
                  </a:rPr>
                  <a:t> as well as we can do it for entire ensemble, which can be </a:t>
                </a:r>
                <a:r>
                  <a:rPr lang="en-US" sz="1200" kern="1200" dirty="0" err="1">
                    <a:solidFill>
                      <a:schemeClr val="tx1"/>
                    </a:solidFill>
                    <a:effectLst/>
                    <a:latin typeface="+mn-lt"/>
                    <a:ea typeface="+mn-ea"/>
                    <a:cs typeface="+mn-cs"/>
                  </a:rPr>
                  <a:t>confinently</a:t>
                </a:r>
                <a:r>
                  <a:rPr lang="en-US" sz="1200" kern="1200" dirty="0">
                    <a:solidFill>
                      <a:schemeClr val="tx1"/>
                    </a:solidFill>
                    <a:effectLst/>
                    <a:latin typeface="+mn-lt"/>
                    <a:ea typeface="+mn-ea"/>
                    <a:cs typeface="+mn-cs"/>
                  </a:rPr>
                  <a:t> done by calculating measure called JSD introduced by Fisher and </a:t>
                </a:r>
                <a:r>
                  <a:rPr lang="en-US" sz="1200" kern="1200" dirty="0" err="1">
                    <a:solidFill>
                      <a:schemeClr val="tx1"/>
                    </a:solidFill>
                    <a:effectLst/>
                    <a:latin typeface="+mn-lt"/>
                    <a:ea typeface="+mn-ea"/>
                    <a:cs typeface="+mn-cs"/>
                  </a:rPr>
                  <a:t>collegues</a:t>
                </a:r>
                <a:r>
                  <a:rPr lang="en-US" sz="1200" kern="1200" dirty="0">
                    <a:solidFill>
                      <a:schemeClr val="tx1"/>
                    </a:solidFill>
                    <a:effectLst/>
                    <a:latin typeface="+mn-lt"/>
                    <a:ea typeface="+mn-ea"/>
                    <a:cs typeface="+mn-cs"/>
                  </a:rPr>
                  <a:t>. The resulting ensemble gives good fit to SAXS data, which is illustrated by fit and residuals plot.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Fisher et. al. developed a useful metric to measure the uncertainty of an inferred ensemble, the expectation value of the Jensen-Shannon divergence (JSD) relative to the optimal weights over the posterior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JSD ranges between 0 and 1 for two maximally different and identical vectors, which means that also </a:t>
                </a:r>
                <a14:m>
                  <m:oMath xmlns:m="http://schemas.openxmlformats.org/officeDocument/2006/math">
                    <m:sSub>
                      <m:sSubPr>
                        <m:ctrlPr>
                          <a:rPr lang="en-AU"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sSub>
                          <m:sSubPr>
                            <m:ctrlPr>
                              <a:rPr lang="en-AU" sz="1200" i="1" kern="1200">
                                <a:solidFill>
                                  <a:schemeClr val="tx1"/>
                                </a:solidFill>
                                <a:effectLst/>
                                <a:latin typeface="Cambria Math" panose="02040503050406030204" pitchFamily="18" charset="0"/>
                                <a:ea typeface="+mn-ea"/>
                                <a:cs typeface="+mn-cs"/>
                              </a:rPr>
                            </m:ctrlPr>
                          </m:sSubPr>
                          <m:e>
                            <m:acc>
                              <m:accPr>
                                <m:chr m:val="⃗"/>
                                <m:ctrlPr>
                                  <a:rPr lang="en-AU"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𝑤</m:t>
                                </m:r>
                              </m:e>
                            </m:acc>
                          </m:e>
                          <m:sub>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𝑆</m:t>
                            </m:r>
                          </m:sub>
                        </m:sSub>
                      </m:sub>
                    </m:sSub>
                  </m:oMath>
                </a14:m>
                <a:r>
                  <a:rPr lang="en-US" sz="1200" kern="1200" dirty="0">
                    <a:solidFill>
                      <a:schemeClr val="tx1"/>
                    </a:solidFill>
                    <a:effectLst/>
                    <a:latin typeface="+mn-lt"/>
                    <a:ea typeface="+mn-ea"/>
                    <a:cs typeface="+mn-cs"/>
                  </a:rPr>
                  <a:t> falls within this range.  Zero line. Colors</a:t>
                </a:r>
                <a:r>
                  <a:rPr lang="en-US" sz="1200" kern="1200" baseline="0" dirty="0">
                    <a:solidFill>
                      <a:schemeClr val="tx1"/>
                    </a:solidFill>
                    <a:effectLst/>
                    <a:latin typeface="+mn-lt"/>
                    <a:ea typeface="+mn-ea"/>
                    <a:cs typeface="+mn-cs"/>
                  </a:rPr>
                  <a:t> to weights</a:t>
                </a:r>
                <a:endParaRPr lang="en-AU"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Fisher et. al. developed a useful metric to measure the uncertainty of an inferred ensemble, the expectation value of the Jensen-Shannon divergence (JSD) relative to the optimal weights over the posterior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JSD ranges between 0 and 1 for two maximally different and identical vectors, which means that also </a:t>
                </a:r>
                <a:r>
                  <a:rPr lang="en-US" sz="1200" i="0" kern="1200">
                    <a:solidFill>
                      <a:schemeClr val="tx1"/>
                    </a:solidFill>
                    <a:effectLst/>
                    <a:latin typeface="+mn-lt"/>
                    <a:ea typeface="+mn-ea"/>
                    <a:cs typeface="+mn-cs"/>
                  </a:rPr>
                  <a:t>𝜎</a:t>
                </a:r>
                <a:r>
                  <a:rPr lang="en-AU"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𝑤</a:t>
                </a:r>
                <a:r>
                  <a:rPr lang="en-AU" sz="1200" i="0" kern="1200">
                    <a:solidFill>
                      <a:schemeClr val="tx1"/>
                    </a:solidFill>
                    <a:effectLst/>
                    <a:latin typeface="+mn-lt"/>
                    <a:ea typeface="+mn-ea"/>
                    <a:cs typeface="+mn-cs"/>
                  </a:rPr>
                  <a:t> ⃗_(</a:t>
                </a:r>
                <a:r>
                  <a:rPr lang="en-US" sz="1200" i="0" kern="1200">
                    <a:solidFill>
                      <a:schemeClr val="tx1"/>
                    </a:solidFill>
                    <a:effectLst/>
                    <a:latin typeface="+mn-lt"/>
                    <a:ea typeface="+mn-ea"/>
                    <a:cs typeface="+mn-cs"/>
                  </a:rPr>
                  <a:t>𝐵,𝑆</a:t>
                </a:r>
                <a:r>
                  <a:rPr lang="en-AU"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 </a:t>
                </a:r>
                <a:r>
                  <a:rPr lang="en-AU"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falls within this range</a:t>
                </a:r>
                <a:r>
                  <a:rPr lang="en-US" sz="1200" kern="1200">
                    <a:solidFill>
                      <a:schemeClr val="tx1"/>
                    </a:solidFill>
                    <a:effectLst/>
                    <a:latin typeface="+mn-lt"/>
                    <a:ea typeface="+mn-ea"/>
                    <a:cs typeface="+mn-cs"/>
                  </a:rPr>
                  <a:t>. </a:t>
                </a:r>
                <a:endParaRPr lang="en-AU" sz="1200" kern="120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49A60A57-0518-43BB-9730-7915A4D33454}" type="slidenum">
              <a:rPr lang="en-US" smtClean="0"/>
              <a:pPr/>
              <a:t>22</a:t>
            </a:fld>
            <a:endParaRPr lang="en-US"/>
          </a:p>
        </p:txBody>
      </p:sp>
    </p:spTree>
    <p:extLst>
      <p:ext uri="{BB962C8B-B14F-4D97-AF65-F5344CB8AC3E}">
        <p14:creationId xmlns:p14="http://schemas.microsoft.com/office/powerpoint/2010/main" val="1082200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We also obtained similar fits when we used different sources of structural information, namely NMR CS and energy from molecular simulations, even though ensembles are structurally different and JSD improves when molecular energies are added, which corresponds to lower </a:t>
            </a:r>
            <a:r>
              <a:rPr lang="en-AU" sz="1200" kern="1200" dirty="0" err="1">
                <a:solidFill>
                  <a:schemeClr val="tx1"/>
                </a:solidFill>
                <a:effectLst/>
                <a:latin typeface="+mn-lt"/>
                <a:ea typeface="+mn-ea"/>
                <a:cs typeface="+mn-cs"/>
              </a:rPr>
              <a:t>unceratinity</a:t>
            </a:r>
            <a:r>
              <a:rPr lang="en-AU" sz="1200" kern="1200" dirty="0">
                <a:solidFill>
                  <a:schemeClr val="tx1"/>
                </a:solidFill>
                <a:effectLst/>
                <a:latin typeface="+mn-lt"/>
                <a:ea typeface="+mn-ea"/>
                <a:cs typeface="+mn-cs"/>
              </a:rPr>
              <a:t> of the weights. It should be noted here that </a:t>
            </a:r>
            <a:r>
              <a:rPr lang="en-AU" sz="1200" kern="1200" dirty="0" err="1">
                <a:solidFill>
                  <a:schemeClr val="tx1"/>
                </a:solidFill>
                <a:effectLst/>
                <a:latin typeface="+mn-lt"/>
                <a:ea typeface="+mn-ea"/>
                <a:cs typeface="+mn-cs"/>
              </a:rPr>
              <a:t>CaM</a:t>
            </a:r>
            <a:r>
              <a:rPr lang="en-AU" sz="1200" kern="1200" dirty="0">
                <a:solidFill>
                  <a:schemeClr val="tx1"/>
                </a:solidFill>
                <a:effectLst/>
                <a:latin typeface="+mn-lt"/>
                <a:ea typeface="+mn-ea"/>
                <a:cs typeface="+mn-cs"/>
              </a:rPr>
              <a:t> data are of supreme quality, which lead to consistent fit to the </a:t>
            </a:r>
            <a:r>
              <a:rPr lang="en-AU" sz="1200" kern="1200" dirty="0" err="1">
                <a:solidFill>
                  <a:schemeClr val="tx1"/>
                </a:solidFill>
                <a:effectLst/>
                <a:latin typeface="+mn-lt"/>
                <a:ea typeface="+mn-ea"/>
                <a:cs typeface="+mn-cs"/>
              </a:rPr>
              <a:t>ddata</a:t>
            </a:r>
            <a:r>
              <a:rPr lang="en-AU"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49A60A57-0518-43BB-9730-7915A4D33454}" type="slidenum">
              <a:rPr lang="en-US" smtClean="0"/>
              <a:pPr/>
              <a:t>23</a:t>
            </a:fld>
            <a:endParaRPr lang="en-US"/>
          </a:p>
        </p:txBody>
      </p:sp>
    </p:spTree>
    <p:extLst>
      <p:ext uri="{BB962C8B-B14F-4D97-AF65-F5344CB8AC3E}">
        <p14:creationId xmlns:p14="http://schemas.microsoft.com/office/powerpoint/2010/main" val="461192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This is however is not always the case and in our second case study, which was based on the lower quality data, we can observe more drastic improvement of the fit to </a:t>
            </a:r>
            <a:r>
              <a:rPr lang="en-AU" sz="1200" kern="1200" dirty="0" err="1">
                <a:solidFill>
                  <a:schemeClr val="tx1"/>
                </a:solidFill>
                <a:effectLst/>
                <a:latin typeface="+mn-lt"/>
                <a:ea typeface="+mn-ea"/>
                <a:cs typeface="+mn-cs"/>
              </a:rPr>
              <a:t>saxs</a:t>
            </a:r>
            <a:r>
              <a:rPr lang="en-AU" sz="1200" kern="1200" dirty="0">
                <a:solidFill>
                  <a:schemeClr val="tx1"/>
                </a:solidFill>
                <a:effectLst/>
                <a:latin typeface="+mn-lt"/>
                <a:ea typeface="+mn-ea"/>
                <a:cs typeface="+mn-cs"/>
              </a:rPr>
              <a:t> data when </a:t>
            </a:r>
            <a:r>
              <a:rPr lang="en-AU" sz="1200" kern="1200" dirty="0" err="1">
                <a:solidFill>
                  <a:schemeClr val="tx1"/>
                </a:solidFill>
                <a:effectLst/>
                <a:latin typeface="+mn-lt"/>
                <a:ea typeface="+mn-ea"/>
                <a:cs typeface="+mn-cs"/>
              </a:rPr>
              <a:t>additionat</a:t>
            </a:r>
            <a:r>
              <a:rPr lang="en-AU" sz="1200" kern="1200" dirty="0">
                <a:solidFill>
                  <a:schemeClr val="tx1"/>
                </a:solidFill>
                <a:effectLst/>
                <a:latin typeface="+mn-lt"/>
                <a:ea typeface="+mn-ea"/>
                <a:cs typeface="+mn-cs"/>
              </a:rPr>
              <a:t> structural information is incorporated. It should be noted here that we are not optimizing chi2 to </a:t>
            </a:r>
            <a:r>
              <a:rPr lang="en-AU" sz="1200" kern="1200" dirty="0" err="1">
                <a:solidFill>
                  <a:schemeClr val="tx1"/>
                </a:solidFill>
                <a:effectLst/>
                <a:latin typeface="+mn-lt"/>
                <a:ea typeface="+mn-ea"/>
                <a:cs typeface="+mn-cs"/>
              </a:rPr>
              <a:t>saxs</a:t>
            </a:r>
            <a:r>
              <a:rPr lang="en-AU" sz="1200" kern="1200" dirty="0">
                <a:solidFill>
                  <a:schemeClr val="tx1"/>
                </a:solidFill>
                <a:effectLst/>
                <a:latin typeface="+mn-lt"/>
                <a:ea typeface="+mn-ea"/>
                <a:cs typeface="+mn-cs"/>
              </a:rPr>
              <a:t> data, so the fact that it decrease is improvement of the overall definition of the ensemble.</a:t>
            </a:r>
          </a:p>
        </p:txBody>
      </p:sp>
      <p:sp>
        <p:nvSpPr>
          <p:cNvPr id="4" name="Slide Number Placeholder 3"/>
          <p:cNvSpPr>
            <a:spLocks noGrp="1"/>
          </p:cNvSpPr>
          <p:nvPr>
            <p:ph type="sldNum" sz="quarter" idx="10"/>
          </p:nvPr>
        </p:nvSpPr>
        <p:spPr/>
        <p:txBody>
          <a:bodyPr/>
          <a:lstStyle/>
          <a:p>
            <a:fld id="{49A60A57-0518-43BB-9730-7915A4D33454}" type="slidenum">
              <a:rPr lang="en-US" smtClean="0"/>
              <a:pPr/>
              <a:t>24</a:t>
            </a:fld>
            <a:endParaRPr lang="en-US"/>
          </a:p>
        </p:txBody>
      </p:sp>
    </p:spTree>
    <p:extLst>
      <p:ext uri="{BB962C8B-B14F-4D97-AF65-F5344CB8AC3E}">
        <p14:creationId xmlns:p14="http://schemas.microsoft.com/office/powerpoint/2010/main" val="79570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161A53A7-64CD-4D0E-AAE8-1AC9C79D7085}" type="slidenum">
              <a:rPr lang="sv-SE" smtClean="0"/>
              <a:t>25</a:t>
            </a:fld>
            <a:endParaRPr lang="sv-SE" dirty="0"/>
          </a:p>
        </p:txBody>
      </p:sp>
    </p:spTree>
    <p:extLst>
      <p:ext uri="{BB962C8B-B14F-4D97-AF65-F5344CB8AC3E}">
        <p14:creationId xmlns:p14="http://schemas.microsoft.com/office/powerpoint/2010/main" val="3611505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Molecular self-assembly is a central concept in chemistry, soft matter physics and biology. In biology, the spontaneous association of smaller building blocks into more complex functional assemblies – membranes, folded proteins and protein complexes – is key to understanding life processes at the molecular level. The overall goal of our research is to determine how protein subunits self-assemble into larger assemblies and to understand how complex association pathways are encoded in protein sequence. While we in general have a fairly sophisticated view of the starting and end points for protein self-assembly reactions – the high-resolution structures of the building blocks and the final assembled complex – much less detail is known about the pathways between those states.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28</a:t>
            </a:fld>
            <a:endParaRPr lang="sv-SE" dirty="0"/>
          </a:p>
        </p:txBody>
      </p:sp>
    </p:spTree>
    <p:extLst>
      <p:ext uri="{BB962C8B-B14F-4D97-AF65-F5344CB8AC3E}">
        <p14:creationId xmlns:p14="http://schemas.microsoft.com/office/powerpoint/2010/main" val="841828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29</a:t>
            </a:fld>
            <a:endParaRPr lang="sv-SE" dirty="0"/>
          </a:p>
        </p:txBody>
      </p:sp>
    </p:spTree>
    <p:extLst>
      <p:ext uri="{BB962C8B-B14F-4D97-AF65-F5344CB8AC3E}">
        <p14:creationId xmlns:p14="http://schemas.microsoft.com/office/powerpoint/2010/main" val="2900213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161A53A7-64CD-4D0E-AAE8-1AC9C79D7085}" type="slidenum">
              <a:rPr lang="sv-SE" smtClean="0"/>
              <a:t>31</a:t>
            </a:fld>
            <a:endParaRPr lang="sv-SE" dirty="0"/>
          </a:p>
        </p:txBody>
      </p:sp>
    </p:spTree>
    <p:extLst>
      <p:ext uri="{BB962C8B-B14F-4D97-AF65-F5344CB8AC3E}">
        <p14:creationId xmlns:p14="http://schemas.microsoft.com/office/powerpoint/2010/main" val="379199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161A53A7-64CD-4D0E-AAE8-1AC9C79D7085}" type="slidenum">
              <a:rPr lang="sv-SE" smtClean="0"/>
              <a:t>33</a:t>
            </a:fld>
            <a:endParaRPr lang="sv-SE" dirty="0"/>
          </a:p>
        </p:txBody>
      </p:sp>
    </p:spTree>
    <p:extLst>
      <p:ext uri="{BB962C8B-B14F-4D97-AF65-F5344CB8AC3E}">
        <p14:creationId xmlns:p14="http://schemas.microsoft.com/office/powerpoint/2010/main" val="536353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Present </a:t>
            </a:r>
            <a:r>
              <a:rPr lang="sv-SE" dirty="0" err="1"/>
              <a:t>method</a:t>
            </a:r>
            <a:r>
              <a:rPr lang="sv-SE" dirty="0"/>
              <a:t> and </a:t>
            </a:r>
            <a:r>
              <a:rPr lang="sv-SE" dirty="0" err="1"/>
              <a:t>how</a:t>
            </a:r>
            <a:r>
              <a:rPr lang="sv-SE" dirty="0"/>
              <a:t> to </a:t>
            </a:r>
            <a:r>
              <a:rPr lang="sv-SE" dirty="0" err="1"/>
              <a:t>use</a:t>
            </a:r>
            <a:r>
              <a:rPr lang="sv-SE" dirty="0"/>
              <a:t> it and no </a:t>
            </a:r>
            <a:r>
              <a:rPr lang="sv-SE" dirty="0" err="1"/>
              <a:t>Bayesian</a:t>
            </a:r>
            <a:r>
              <a:rPr lang="sv-SE" dirty="0"/>
              <a:t> is </a:t>
            </a:r>
            <a:r>
              <a:rPr lang="sv-SE" dirty="0" err="1"/>
              <a:t>required</a:t>
            </a:r>
            <a:r>
              <a:rPr lang="sv-SE" dirty="0"/>
              <a:t>. </a:t>
            </a:r>
            <a:r>
              <a:rPr lang="sv-SE" dirty="0" err="1"/>
              <a:t>Screen</a:t>
            </a:r>
            <a:r>
              <a:rPr lang="sv-SE" dirty="0"/>
              <a:t> </a:t>
            </a:r>
            <a:r>
              <a:rPr lang="sv-SE" dirty="0" err="1"/>
              <a:t>shot</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35</a:t>
            </a:fld>
            <a:endParaRPr lang="sv-SE" dirty="0"/>
          </a:p>
        </p:txBody>
      </p:sp>
    </p:spTree>
    <p:extLst>
      <p:ext uri="{BB962C8B-B14F-4D97-AF65-F5344CB8AC3E}">
        <p14:creationId xmlns:p14="http://schemas.microsoft.com/office/powerpoint/2010/main" val="3738424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top-level objective</a:t>
            </a:r>
            <a:r>
              <a:rPr lang="en-US" baseline="0" dirty="0"/>
              <a:t> of DMSC is to balance entry barrier and the time it takes to understand experimental data with </a:t>
            </a:r>
            <a:r>
              <a:rPr lang="en-US" baseline="0" dirty="0" err="1"/>
              <a:t>maximising</a:t>
            </a:r>
            <a:r>
              <a:rPr lang="en-US" baseline="0" dirty="0"/>
              <a:t> scientific impact of ESS&gt; </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3</a:t>
            </a:fld>
            <a:endParaRPr lang="sv-SE" dirty="0"/>
          </a:p>
        </p:txBody>
      </p:sp>
    </p:spTree>
    <p:extLst>
      <p:ext uri="{BB962C8B-B14F-4D97-AF65-F5344CB8AC3E}">
        <p14:creationId xmlns:p14="http://schemas.microsoft.com/office/powerpoint/2010/main" val="425052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information</a:t>
            </a:r>
            <a:r>
              <a:rPr lang="en-US" baseline="0" dirty="0"/>
              <a:t> is there in a SAXS spectra? Or equivalently, how many </a:t>
            </a:r>
            <a:r>
              <a:rPr lang="en-US" baseline="0" dirty="0" err="1"/>
              <a:t>paramters</a:t>
            </a:r>
            <a:r>
              <a:rPr lang="en-US" baseline="0" dirty="0"/>
              <a:t> can one support in a model form the data?</a:t>
            </a:r>
          </a:p>
          <a:p>
            <a:endParaRPr lang="en-US" baseline="0" dirty="0"/>
          </a:p>
          <a:p>
            <a:r>
              <a:rPr lang="en-US" baseline="0" dirty="0"/>
              <a:t>This is a question that can be </a:t>
            </a:r>
            <a:r>
              <a:rPr lang="en-US" baseline="0" dirty="0" err="1"/>
              <a:t>adressed</a:t>
            </a:r>
            <a:r>
              <a:rPr lang="en-US" baseline="0" dirty="0"/>
              <a:t> with information theory. The Nyquist-Shannon theory provides a method to calculate the number of data points that is required to fully represent a curve. This is the number of Shannon channels. Expressions of this has been derived for SAXS and </a:t>
            </a:r>
            <a:r>
              <a:rPr lang="en-US" baseline="0" dirty="0" err="1"/>
              <a:t>analyzis</a:t>
            </a:r>
            <a:r>
              <a:rPr lang="en-US" baseline="0" dirty="0"/>
              <a:t> suggest that</a:t>
            </a:r>
            <a:r>
              <a:rPr lang="is-IS" baseline="0" dirty="0"/>
              <a:t>…</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38</a:t>
            </a:fld>
            <a:endParaRPr lang="sv-SE" dirty="0"/>
          </a:p>
        </p:txBody>
      </p:sp>
    </p:spTree>
    <p:extLst>
      <p:ext uri="{BB962C8B-B14F-4D97-AF65-F5344CB8AC3E}">
        <p14:creationId xmlns:p14="http://schemas.microsoft.com/office/powerpoint/2010/main" val="1293540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a:t>
            </a:r>
            <a:r>
              <a:rPr lang="en-US" baseline="0" dirty="0"/>
              <a:t> next slides I will describe the </a:t>
            </a:r>
            <a:r>
              <a:rPr lang="en-US" baseline="0" dirty="0" err="1"/>
              <a:t>probabiistic</a:t>
            </a:r>
            <a:r>
              <a:rPr lang="en-US" baseline="0" dirty="0"/>
              <a:t> model for the full </a:t>
            </a:r>
            <a:r>
              <a:rPr lang="en-US" baseline="0" dirty="0" err="1"/>
              <a:t>Baysian</a:t>
            </a:r>
            <a:r>
              <a:rPr lang="en-US" baseline="0" dirty="0"/>
              <a:t> inference.</a:t>
            </a:r>
          </a:p>
          <a:p>
            <a:endParaRPr lang="en-US" baseline="0" dirty="0"/>
          </a:p>
          <a:p>
            <a:r>
              <a:rPr lang="en-US" baseline="0" dirty="0"/>
              <a:t>We need a prior and a likelihood function.</a:t>
            </a:r>
          </a:p>
          <a:p>
            <a:endParaRPr lang="en-US" baseline="0" dirty="0"/>
          </a:p>
          <a:p>
            <a:r>
              <a:rPr lang="en-US" baseline="0" dirty="0"/>
              <a:t>For the prior, we are going to use a prior with a </a:t>
            </a:r>
            <a:r>
              <a:rPr lang="en-US" baseline="0" dirty="0" err="1"/>
              <a:t>gaussian</a:t>
            </a:r>
            <a:r>
              <a:rPr lang="en-US" baseline="0" dirty="0"/>
              <a:t> centered around the weight calculated from the </a:t>
            </a:r>
            <a:r>
              <a:rPr lang="en-US" baseline="0" dirty="0" err="1"/>
              <a:t>Bolzmann</a:t>
            </a:r>
            <a:r>
              <a:rPr lang="en-US" baseline="0" dirty="0"/>
              <a:t> </a:t>
            </a:r>
            <a:r>
              <a:rPr lang="en-US" baseline="0" dirty="0" err="1"/>
              <a:t>probabilty</a:t>
            </a:r>
            <a:r>
              <a:rPr lang="en-US" baseline="0" dirty="0"/>
              <a:t> of structure with a certain energy.</a:t>
            </a:r>
          </a:p>
          <a:p>
            <a:r>
              <a:rPr lang="en-US" baseline="0" dirty="0"/>
              <a:t> </a:t>
            </a:r>
          </a:p>
          <a:p>
            <a:r>
              <a:rPr lang="en-US" baseline="0" dirty="0"/>
              <a:t>For the likelihood function we assume that noise is normally distributed around the true value for each experimental data point.</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39</a:t>
            </a:fld>
            <a:endParaRPr lang="sv-SE" dirty="0"/>
          </a:p>
        </p:txBody>
      </p:sp>
    </p:spTree>
    <p:extLst>
      <p:ext uri="{BB962C8B-B14F-4D97-AF65-F5344CB8AC3E}">
        <p14:creationId xmlns:p14="http://schemas.microsoft.com/office/powerpoint/2010/main" val="2485016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a:t>
            </a:r>
            <a:r>
              <a:rPr lang="en-US" baseline="0" dirty="0"/>
              <a:t> an estimate for the </a:t>
            </a:r>
            <a:r>
              <a:rPr lang="en-US" baseline="0" dirty="0" err="1"/>
              <a:t>indivial</a:t>
            </a:r>
            <a:r>
              <a:rPr lang="en-US" baseline="0" dirty="0"/>
              <a:t> weights we calculate an </a:t>
            </a:r>
            <a:r>
              <a:rPr lang="en-US" baseline="0" dirty="0" err="1"/>
              <a:t>expectiation</a:t>
            </a:r>
            <a:r>
              <a:rPr lang="en-US" baseline="0" dirty="0"/>
              <a:t> value for each weight based on the posterior probability distribution.</a:t>
            </a:r>
          </a:p>
          <a:p>
            <a:endParaRPr lang="en-US" baseline="0" dirty="0"/>
          </a:p>
          <a:p>
            <a:r>
              <a:rPr lang="en-US" baseline="0" dirty="0"/>
              <a:t>The cool thing with Bayesian analysis is that we can provide a metric for a uncertainty of a given weight vector w, </a:t>
            </a:r>
            <a:r>
              <a:rPr lang="en-US" baseline="0" dirty="0" err="1"/>
              <a:t>refered</a:t>
            </a:r>
            <a:r>
              <a:rPr lang="en-US" baseline="0" dirty="0"/>
              <a:t> to as a posterior divergence sigma. Sigma is a number of that goes between 0 and 1. If sigma is close to zero the probability distribution is highly peaked around the point estimate w. If sigma is close to one then w is a bad selection. </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40</a:t>
            </a:fld>
            <a:endParaRPr lang="sv-SE" dirty="0"/>
          </a:p>
        </p:txBody>
      </p:sp>
    </p:spTree>
    <p:extLst>
      <p:ext uri="{BB962C8B-B14F-4D97-AF65-F5344CB8AC3E}">
        <p14:creationId xmlns:p14="http://schemas.microsoft.com/office/powerpoint/2010/main" val="1507287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41</a:t>
            </a:fld>
            <a:endParaRPr lang="sv-SE" dirty="0"/>
          </a:p>
        </p:txBody>
      </p:sp>
    </p:spTree>
    <p:extLst>
      <p:ext uri="{BB962C8B-B14F-4D97-AF65-F5344CB8AC3E}">
        <p14:creationId xmlns:p14="http://schemas.microsoft.com/office/powerpoint/2010/main" val="3152680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a:t>
            </a:r>
            <a:r>
              <a:rPr lang="en-US" baseline="0" dirty="0"/>
              <a:t> to worry about overfitting. A more complex model will always be able to fit to the observed data better than a less complex model. But at some point we start to fit to noise in the data.</a:t>
            </a:r>
          </a:p>
          <a:p>
            <a:endParaRPr lang="en-US" baseline="0" dirty="0"/>
          </a:p>
          <a:p>
            <a:r>
              <a:rPr lang="en-US" baseline="0" dirty="0"/>
              <a:t>The traditional method of fitting a model to data is to minimize the difference between a model and observed data. This is </a:t>
            </a:r>
            <a:r>
              <a:rPr lang="en-US" baseline="0" dirty="0" err="1"/>
              <a:t>eqivalent</a:t>
            </a:r>
            <a:r>
              <a:rPr lang="en-US" baseline="0" dirty="0"/>
              <a:t> to maximize the likelihood function we talked about before.</a:t>
            </a:r>
          </a:p>
          <a:p>
            <a:endParaRPr lang="en-US" baseline="0" dirty="0"/>
          </a:p>
          <a:p>
            <a:r>
              <a:rPr lang="en-US" baseline="0" dirty="0"/>
              <a:t>As an example of overfitting I show a figure from Bishops book on machine learning where polynomial is fitted to sine function with added noise. As the degree of the of </a:t>
            </a:r>
            <a:r>
              <a:rPr lang="en-US" baseline="0" dirty="0" err="1"/>
              <a:t>polynomical</a:t>
            </a:r>
            <a:r>
              <a:rPr lang="en-US" baseline="0" dirty="0"/>
              <a:t> increases, the fits get better. But we are clearly </a:t>
            </a:r>
            <a:r>
              <a:rPr lang="en-US" baseline="0" dirty="0" err="1"/>
              <a:t>ftting</a:t>
            </a:r>
            <a:r>
              <a:rPr lang="en-US" baseline="0" dirty="0"/>
              <a:t> to noise. In reality we should probably select the polynomial with </a:t>
            </a:r>
            <a:r>
              <a:rPr lang="en-US" baseline="0" dirty="0" err="1"/>
              <a:t>degee</a:t>
            </a:r>
            <a:r>
              <a:rPr lang="en-US" baseline="0" dirty="0"/>
              <a:t> 3. </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42</a:t>
            </a:fld>
            <a:endParaRPr lang="sv-SE" dirty="0"/>
          </a:p>
        </p:txBody>
      </p:sp>
    </p:spTree>
    <p:extLst>
      <p:ext uri="{BB962C8B-B14F-4D97-AF65-F5344CB8AC3E}">
        <p14:creationId xmlns:p14="http://schemas.microsoft.com/office/powerpoint/2010/main" val="2577032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a:t>
            </a:r>
            <a:r>
              <a:rPr lang="en-US" baseline="0" dirty="0"/>
              <a:t> shows the model evidence for the different polynomial </a:t>
            </a:r>
            <a:r>
              <a:rPr lang="en-US" baseline="0" dirty="0" err="1"/>
              <a:t>modles</a:t>
            </a:r>
            <a:r>
              <a:rPr lang="en-US" baseline="0" dirty="0"/>
              <a:t> as a function of model </a:t>
            </a:r>
            <a:r>
              <a:rPr lang="en-US" baseline="0" dirty="0" err="1"/>
              <a:t>compexity</a:t>
            </a:r>
            <a:r>
              <a:rPr lang="en-US" baseline="0" dirty="0"/>
              <a:t>. As you can see the metric suggest selecting a model with 3 parameters is best supported by data. </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43</a:t>
            </a:fld>
            <a:endParaRPr lang="sv-SE" dirty="0"/>
          </a:p>
        </p:txBody>
      </p:sp>
    </p:spTree>
    <p:extLst>
      <p:ext uri="{BB962C8B-B14F-4D97-AF65-F5344CB8AC3E}">
        <p14:creationId xmlns:p14="http://schemas.microsoft.com/office/powerpoint/2010/main" val="532468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Present </a:t>
            </a:r>
            <a:r>
              <a:rPr lang="sv-SE" dirty="0" err="1"/>
              <a:t>method</a:t>
            </a:r>
            <a:r>
              <a:rPr lang="sv-SE" dirty="0"/>
              <a:t> and </a:t>
            </a:r>
            <a:r>
              <a:rPr lang="sv-SE" dirty="0" err="1"/>
              <a:t>how</a:t>
            </a:r>
            <a:r>
              <a:rPr lang="sv-SE" dirty="0"/>
              <a:t> to </a:t>
            </a:r>
            <a:r>
              <a:rPr lang="sv-SE" dirty="0" err="1"/>
              <a:t>use</a:t>
            </a:r>
            <a:r>
              <a:rPr lang="sv-SE" dirty="0"/>
              <a:t> it and no </a:t>
            </a:r>
            <a:r>
              <a:rPr lang="sv-SE" dirty="0" err="1"/>
              <a:t>Bayesian</a:t>
            </a:r>
            <a:r>
              <a:rPr lang="sv-SE" dirty="0"/>
              <a:t> is </a:t>
            </a:r>
            <a:r>
              <a:rPr lang="sv-SE" dirty="0" err="1"/>
              <a:t>required</a:t>
            </a:r>
            <a:r>
              <a:rPr lang="sv-SE" dirty="0"/>
              <a:t>. </a:t>
            </a:r>
            <a:r>
              <a:rPr lang="sv-SE" dirty="0" err="1"/>
              <a:t>Screen</a:t>
            </a:r>
            <a:r>
              <a:rPr lang="sv-SE" dirty="0"/>
              <a:t> </a:t>
            </a:r>
            <a:r>
              <a:rPr lang="sv-SE" dirty="0" err="1"/>
              <a:t>shot</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4</a:t>
            </a:fld>
            <a:endParaRPr lang="sv-SE" dirty="0"/>
          </a:p>
        </p:txBody>
      </p:sp>
    </p:spTree>
    <p:extLst>
      <p:ext uri="{BB962C8B-B14F-4D97-AF65-F5344CB8AC3E}">
        <p14:creationId xmlns:p14="http://schemas.microsoft.com/office/powerpoint/2010/main" val="128857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Small </a:t>
            </a:r>
            <a:r>
              <a:rPr lang="sv-SE" dirty="0" err="1"/>
              <a:t>angle</a:t>
            </a:r>
            <a:r>
              <a:rPr lang="sv-SE" dirty="0"/>
              <a:t> </a:t>
            </a:r>
            <a:r>
              <a:rPr lang="sv-SE" dirty="0" err="1"/>
              <a:t>scattering</a:t>
            </a:r>
            <a:r>
              <a:rPr lang="sv-SE" dirty="0"/>
              <a:t> </a:t>
            </a:r>
            <a:r>
              <a:rPr lang="sv-SE" dirty="0" err="1"/>
              <a:t>experiemnt</a:t>
            </a:r>
            <a:r>
              <a:rPr lang="sv-SE" dirty="0"/>
              <a:t> is </a:t>
            </a:r>
            <a:r>
              <a:rPr lang="sv-SE" dirty="0" err="1"/>
              <a:t>greatly</a:t>
            </a:r>
            <a:r>
              <a:rPr lang="sv-SE" dirty="0"/>
              <a:t> </a:t>
            </a:r>
            <a:r>
              <a:rPr lang="sv-SE" dirty="0" err="1"/>
              <a:t>facilitated</a:t>
            </a:r>
            <a:r>
              <a:rPr lang="sv-SE" dirty="0"/>
              <a:t> </a:t>
            </a:r>
            <a:r>
              <a:rPr lang="sv-SE" dirty="0" err="1"/>
              <a:t>when</a:t>
            </a:r>
            <a:r>
              <a:rPr lang="sv-SE" dirty="0"/>
              <a:t> it is </a:t>
            </a:r>
            <a:r>
              <a:rPr lang="sv-SE" dirty="0" err="1"/>
              <a:t>perfomed</a:t>
            </a:r>
            <a:r>
              <a:rPr lang="sv-SE" dirty="0"/>
              <a:t> on </a:t>
            </a:r>
            <a:r>
              <a:rPr lang="sv-SE" dirty="0" err="1"/>
              <a:t>monodisperse</a:t>
            </a:r>
            <a:r>
              <a:rPr lang="sv-SE" dirty="0"/>
              <a:t> </a:t>
            </a:r>
            <a:r>
              <a:rPr lang="sv-SE" dirty="0" err="1"/>
              <a:t>molecules</a:t>
            </a:r>
            <a:r>
              <a:rPr lang="sv-SE" dirty="0"/>
              <a:t>. From </a:t>
            </a:r>
            <a:r>
              <a:rPr lang="sv-SE" dirty="0" err="1"/>
              <a:t>such</a:t>
            </a:r>
            <a:r>
              <a:rPr lang="sv-SE" dirty="0"/>
              <a:t> data set </a:t>
            </a:r>
            <a:r>
              <a:rPr lang="sv-SE" dirty="0" err="1"/>
              <a:t>one</a:t>
            </a:r>
            <a:r>
              <a:rPr lang="sv-SE" dirty="0"/>
              <a:t> </a:t>
            </a:r>
            <a:r>
              <a:rPr lang="sv-SE" dirty="0" err="1"/>
              <a:t>can</a:t>
            </a:r>
            <a:r>
              <a:rPr lang="sv-SE" dirty="0"/>
              <a:t> </a:t>
            </a:r>
            <a:r>
              <a:rPr lang="sv-SE" dirty="0" err="1"/>
              <a:t>readily</a:t>
            </a:r>
            <a:r>
              <a:rPr lang="sv-SE" dirty="0"/>
              <a:t> </a:t>
            </a:r>
            <a:r>
              <a:rPr lang="sv-SE" dirty="0" err="1"/>
              <a:t>extract</a:t>
            </a:r>
            <a:r>
              <a:rPr lang="sv-SE" dirty="0"/>
              <a:t> </a:t>
            </a:r>
            <a:r>
              <a:rPr lang="sv-SE" dirty="0" err="1"/>
              <a:t>structural</a:t>
            </a:r>
            <a:r>
              <a:rPr lang="sv-SE" dirty="0"/>
              <a:t> </a:t>
            </a:r>
            <a:r>
              <a:rPr lang="sv-SE" dirty="0" err="1"/>
              <a:t>paremeters</a:t>
            </a:r>
            <a:r>
              <a:rPr lang="sv-SE" dirty="0"/>
              <a:t> </a:t>
            </a:r>
            <a:r>
              <a:rPr lang="sv-SE" dirty="0" err="1"/>
              <a:t>such</a:t>
            </a:r>
            <a:r>
              <a:rPr lang="sv-SE" dirty="0"/>
              <a:t> as the </a:t>
            </a:r>
            <a:r>
              <a:rPr lang="sv-SE" dirty="0" err="1"/>
              <a:t>Rg</a:t>
            </a:r>
            <a:r>
              <a:rPr lang="sv-SE" dirty="0"/>
              <a:t> or </a:t>
            </a:r>
            <a:r>
              <a:rPr lang="sv-SE" dirty="0" err="1"/>
              <a:t>molecular</a:t>
            </a:r>
            <a:r>
              <a:rPr lang="sv-SE" dirty="0"/>
              <a:t> mass. </a:t>
            </a:r>
          </a:p>
        </p:txBody>
      </p:sp>
      <p:sp>
        <p:nvSpPr>
          <p:cNvPr id="4" name="Slide Number Placeholder 3"/>
          <p:cNvSpPr>
            <a:spLocks noGrp="1"/>
          </p:cNvSpPr>
          <p:nvPr>
            <p:ph type="sldNum" sz="quarter" idx="10"/>
          </p:nvPr>
        </p:nvSpPr>
        <p:spPr/>
        <p:txBody>
          <a:bodyPr/>
          <a:lstStyle/>
          <a:p>
            <a:fld id="{161A53A7-64CD-4D0E-AAE8-1AC9C79D7085}" type="slidenum">
              <a:rPr lang="sv-SE" smtClean="0"/>
              <a:t>5</a:t>
            </a:fld>
            <a:endParaRPr lang="sv-SE" dirty="0"/>
          </a:p>
        </p:txBody>
      </p:sp>
    </p:spTree>
    <p:extLst>
      <p:ext uri="{BB962C8B-B14F-4D97-AF65-F5344CB8AC3E}">
        <p14:creationId xmlns:p14="http://schemas.microsoft.com/office/powerpoint/2010/main" val="285623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However</a:t>
            </a:r>
            <a:r>
              <a:rPr lang="sv-SE" dirty="0"/>
              <a:t>, </a:t>
            </a:r>
            <a:r>
              <a:rPr lang="sv-SE" dirty="0" err="1"/>
              <a:t>very</a:t>
            </a:r>
            <a:r>
              <a:rPr lang="sv-SE" dirty="0"/>
              <a:t> </a:t>
            </a:r>
            <a:r>
              <a:rPr lang="sv-SE" dirty="0" err="1"/>
              <a:t>often</a:t>
            </a:r>
            <a:r>
              <a:rPr lang="sv-SE" dirty="0"/>
              <a:t> </a:t>
            </a:r>
            <a:r>
              <a:rPr lang="sv-SE" dirty="0" err="1"/>
              <a:t>structure</a:t>
            </a:r>
            <a:r>
              <a:rPr lang="sv-SE" dirty="0"/>
              <a:t> determination is </a:t>
            </a:r>
            <a:r>
              <a:rPr lang="sv-SE" dirty="0" err="1"/>
              <a:t>comlicated</a:t>
            </a:r>
            <a:r>
              <a:rPr lang="sv-SE" dirty="0"/>
              <a:t> by the </a:t>
            </a:r>
            <a:r>
              <a:rPr lang="sv-SE" dirty="0" err="1"/>
              <a:t>presence</a:t>
            </a:r>
            <a:r>
              <a:rPr lang="sv-SE" dirty="0"/>
              <a:t> </a:t>
            </a:r>
            <a:r>
              <a:rPr lang="sv-SE" dirty="0" err="1"/>
              <a:t>of</a:t>
            </a:r>
            <a:r>
              <a:rPr lang="sv-SE" dirty="0"/>
              <a:t> </a:t>
            </a:r>
            <a:r>
              <a:rPr lang="sv-SE" dirty="0" err="1"/>
              <a:t>sample</a:t>
            </a:r>
            <a:r>
              <a:rPr lang="sv-SE" dirty="0"/>
              <a:t> </a:t>
            </a:r>
            <a:r>
              <a:rPr lang="sv-SE" dirty="0" err="1"/>
              <a:t>polydispersity</a:t>
            </a:r>
            <a:r>
              <a:rPr lang="sv-SE" dirty="0"/>
              <a:t>. </a:t>
            </a:r>
            <a:r>
              <a:rPr lang="sv-SE" dirty="0" err="1"/>
              <a:t>Which</a:t>
            </a:r>
            <a:r>
              <a:rPr lang="sv-SE" dirty="0"/>
              <a:t> </a:t>
            </a:r>
            <a:r>
              <a:rPr lang="sv-SE" dirty="0" err="1"/>
              <a:t>may</a:t>
            </a:r>
            <a:r>
              <a:rPr lang="sv-SE" dirty="0"/>
              <a:t> </a:t>
            </a:r>
            <a:r>
              <a:rPr lang="sv-SE" dirty="0" err="1"/>
              <a:t>involbe</a:t>
            </a:r>
            <a:r>
              <a:rPr lang="sv-SE" dirty="0"/>
              <a:t> </a:t>
            </a:r>
            <a:r>
              <a:rPr lang="sv-SE" dirty="0" err="1"/>
              <a:t>shape</a:t>
            </a:r>
            <a:r>
              <a:rPr lang="sv-SE" dirty="0"/>
              <a:t> </a:t>
            </a:r>
            <a:r>
              <a:rPr lang="sv-SE" dirty="0" err="1"/>
              <a:t>polydispersity</a:t>
            </a:r>
            <a:r>
              <a:rPr lang="sv-SE" dirty="0"/>
              <a:t> </a:t>
            </a:r>
            <a:r>
              <a:rPr lang="sv-SE" dirty="0" err="1"/>
              <a:t>where</a:t>
            </a:r>
            <a:r>
              <a:rPr lang="sv-SE" dirty="0"/>
              <a:t> </a:t>
            </a:r>
            <a:r>
              <a:rPr lang="sv-SE" dirty="0" err="1"/>
              <a:t>we</a:t>
            </a:r>
            <a:r>
              <a:rPr lang="sv-SE" dirty="0"/>
              <a:t> </a:t>
            </a:r>
            <a:r>
              <a:rPr lang="sv-SE" dirty="0" err="1"/>
              <a:t>have</a:t>
            </a:r>
            <a:r>
              <a:rPr lang="sv-SE" dirty="0"/>
              <a:t> same </a:t>
            </a:r>
            <a:r>
              <a:rPr lang="sv-SE" dirty="0" err="1"/>
              <a:t>type</a:t>
            </a:r>
            <a:r>
              <a:rPr lang="sv-SE" dirty="0"/>
              <a:t> </a:t>
            </a:r>
            <a:r>
              <a:rPr lang="sv-SE" dirty="0" err="1"/>
              <a:t>of</a:t>
            </a:r>
            <a:r>
              <a:rPr lang="sv-SE" dirty="0"/>
              <a:t>  </a:t>
            </a:r>
            <a:r>
              <a:rPr lang="sv-SE" dirty="0" err="1"/>
              <a:t>molecule</a:t>
            </a:r>
            <a:r>
              <a:rPr lang="sv-SE" dirty="0"/>
              <a:t> </a:t>
            </a:r>
            <a:r>
              <a:rPr lang="sv-SE" dirty="0" err="1"/>
              <a:t>which</a:t>
            </a:r>
            <a:r>
              <a:rPr lang="sv-SE" dirty="0"/>
              <a:t> </a:t>
            </a:r>
            <a:r>
              <a:rPr lang="sv-SE" dirty="0" err="1"/>
              <a:t>differs</a:t>
            </a:r>
            <a:r>
              <a:rPr lang="sv-SE" dirty="0"/>
              <a:t> in the </a:t>
            </a:r>
            <a:r>
              <a:rPr lang="sv-SE" dirty="0" err="1"/>
              <a:t>overal</a:t>
            </a:r>
            <a:r>
              <a:rPr lang="sv-SE" dirty="0"/>
              <a:t> </a:t>
            </a:r>
            <a:r>
              <a:rPr lang="sv-SE" dirty="0" err="1"/>
              <a:t>shape</a:t>
            </a:r>
            <a:r>
              <a:rPr lang="sv-SE" dirty="0"/>
              <a:t>. </a:t>
            </a:r>
            <a:r>
              <a:rPr lang="sv-SE" dirty="0" err="1"/>
              <a:t>Size</a:t>
            </a:r>
            <a:r>
              <a:rPr lang="sv-SE" dirty="0"/>
              <a:t> </a:t>
            </a:r>
            <a:r>
              <a:rPr lang="sv-SE" dirty="0" err="1"/>
              <a:t>polydispersity</a:t>
            </a:r>
            <a:r>
              <a:rPr lang="sv-SE" dirty="0"/>
              <a:t> </a:t>
            </a:r>
            <a:r>
              <a:rPr lang="sv-SE" dirty="0" err="1"/>
              <a:t>wgere</a:t>
            </a:r>
            <a:r>
              <a:rPr lang="sv-SE" dirty="0"/>
              <a:t> </a:t>
            </a:r>
            <a:r>
              <a:rPr lang="sv-SE" dirty="0" err="1"/>
              <a:t>we</a:t>
            </a:r>
            <a:r>
              <a:rPr lang="sv-SE" dirty="0"/>
              <a:t> </a:t>
            </a:r>
            <a:r>
              <a:rPr lang="sv-SE" dirty="0" err="1"/>
              <a:t>have</a:t>
            </a:r>
            <a:r>
              <a:rPr lang="sv-SE" dirty="0"/>
              <a:t> a </a:t>
            </a:r>
            <a:r>
              <a:rPr lang="sv-SE" dirty="0" err="1"/>
              <a:t>mixture</a:t>
            </a:r>
            <a:r>
              <a:rPr lang="sv-SE" dirty="0"/>
              <a:t> </a:t>
            </a:r>
            <a:r>
              <a:rPr lang="sv-SE" dirty="0" err="1"/>
              <a:t>of</a:t>
            </a:r>
            <a:r>
              <a:rPr lang="sv-SE" dirty="0"/>
              <a:t> </a:t>
            </a:r>
            <a:r>
              <a:rPr lang="sv-SE" dirty="0" err="1"/>
              <a:t>components</a:t>
            </a:r>
            <a:r>
              <a:rPr lang="sv-SE" dirty="0"/>
              <a:t> </a:t>
            </a:r>
            <a:r>
              <a:rPr lang="sv-SE" dirty="0" err="1"/>
              <a:t>arrising</a:t>
            </a:r>
            <a:r>
              <a:rPr lang="sv-SE" dirty="0"/>
              <a:t> </a:t>
            </a:r>
            <a:r>
              <a:rPr lang="sv-SE" dirty="0" err="1"/>
              <a:t>drom</a:t>
            </a:r>
            <a:r>
              <a:rPr lang="sv-SE" dirty="0"/>
              <a:t> the same </a:t>
            </a:r>
            <a:r>
              <a:rPr lang="sv-SE" dirty="0" err="1"/>
              <a:t>builiding</a:t>
            </a:r>
            <a:r>
              <a:rPr lang="sv-SE" dirty="0"/>
              <a:t> blocks and </a:t>
            </a:r>
            <a:r>
              <a:rPr lang="sv-SE" dirty="0" err="1"/>
              <a:t>then</a:t>
            </a:r>
            <a:r>
              <a:rPr lang="sv-SE" dirty="0"/>
              <a:t> </a:t>
            </a:r>
            <a:r>
              <a:rPr lang="sv-SE" dirty="0" err="1"/>
              <a:t>adopting</a:t>
            </a:r>
            <a:r>
              <a:rPr lang="sv-SE" dirty="0"/>
              <a:t> different </a:t>
            </a:r>
            <a:r>
              <a:rPr lang="sv-SE" dirty="0" err="1"/>
              <a:t>oligomeric</a:t>
            </a:r>
            <a:r>
              <a:rPr lang="sv-SE" dirty="0"/>
              <a:t> </a:t>
            </a:r>
            <a:r>
              <a:rPr lang="sv-SE" dirty="0" err="1"/>
              <a:t>states</a:t>
            </a:r>
            <a:r>
              <a:rPr lang="sv-SE" dirty="0"/>
              <a:t>. And </a:t>
            </a:r>
            <a:r>
              <a:rPr lang="sv-SE" dirty="0" err="1"/>
              <a:t>eventually</a:t>
            </a:r>
            <a:r>
              <a:rPr lang="sv-SE" dirty="0"/>
              <a:t> </a:t>
            </a:r>
            <a:r>
              <a:rPr lang="sv-SE" dirty="0" err="1"/>
              <a:t>we</a:t>
            </a:r>
            <a:r>
              <a:rPr lang="sv-SE" dirty="0"/>
              <a:t> </a:t>
            </a:r>
            <a:r>
              <a:rPr lang="sv-SE" dirty="0" err="1"/>
              <a:t>can</a:t>
            </a:r>
            <a:r>
              <a:rPr lang="sv-SE" dirty="0"/>
              <a:t> </a:t>
            </a:r>
            <a:r>
              <a:rPr lang="sv-SE" dirty="0" err="1"/>
              <a:t>osberve</a:t>
            </a:r>
            <a:r>
              <a:rPr lang="sv-SE" dirty="0"/>
              <a:t> </a:t>
            </a:r>
            <a:r>
              <a:rPr lang="sv-SE" dirty="0" err="1"/>
              <a:t>conformational</a:t>
            </a:r>
            <a:r>
              <a:rPr lang="sv-SE" dirty="0"/>
              <a:t> </a:t>
            </a:r>
            <a:r>
              <a:rPr lang="sv-SE" dirty="0" err="1"/>
              <a:t>polydispersity</a:t>
            </a:r>
            <a:r>
              <a:rPr lang="sv-SE" dirty="0"/>
              <a:t> </a:t>
            </a:r>
            <a:r>
              <a:rPr lang="sv-SE" dirty="0" err="1"/>
              <a:t>where</a:t>
            </a:r>
            <a:r>
              <a:rPr lang="sv-SE" dirty="0"/>
              <a:t> </a:t>
            </a:r>
            <a:r>
              <a:rPr lang="sv-SE" dirty="0" err="1"/>
              <a:t>moleciules</a:t>
            </a:r>
            <a:r>
              <a:rPr lang="sv-SE" dirty="0"/>
              <a:t> </a:t>
            </a:r>
            <a:r>
              <a:rPr lang="sv-SE" dirty="0" err="1"/>
              <a:t>have</a:t>
            </a:r>
            <a:r>
              <a:rPr lang="sv-SE" dirty="0"/>
              <a:t> same MM </a:t>
            </a:r>
            <a:r>
              <a:rPr lang="sv-SE" dirty="0" err="1"/>
              <a:t>but</a:t>
            </a:r>
            <a:r>
              <a:rPr lang="sv-SE" dirty="0"/>
              <a:t> </a:t>
            </a:r>
            <a:r>
              <a:rPr lang="sv-SE" dirty="0" err="1"/>
              <a:t>distinctively</a:t>
            </a:r>
            <a:r>
              <a:rPr lang="sv-SE" dirty="0"/>
              <a:t> different </a:t>
            </a:r>
            <a:r>
              <a:rPr lang="sv-SE" dirty="0" err="1"/>
              <a:t>conformations</a:t>
            </a:r>
            <a:r>
              <a:rPr lang="sv-SE" dirty="0"/>
              <a:t>. The </a:t>
            </a:r>
            <a:r>
              <a:rPr lang="sv-SE" dirty="0" err="1"/>
              <a:t>method</a:t>
            </a:r>
            <a:r>
              <a:rPr lang="sv-SE" dirty="0"/>
              <a:t> I </a:t>
            </a:r>
            <a:r>
              <a:rPr lang="sv-SE" dirty="0" err="1"/>
              <a:t>will</a:t>
            </a:r>
            <a:r>
              <a:rPr lang="sv-SE" dirty="0"/>
              <a:t> present in the rest </a:t>
            </a:r>
            <a:r>
              <a:rPr lang="sv-SE" dirty="0" err="1"/>
              <a:t>of</a:t>
            </a:r>
            <a:r>
              <a:rPr lang="sv-SE" dirty="0"/>
              <a:t> </a:t>
            </a:r>
            <a:r>
              <a:rPr lang="sv-SE" dirty="0" err="1"/>
              <a:t>this</a:t>
            </a:r>
            <a:r>
              <a:rPr lang="sv-SE" dirty="0"/>
              <a:t> presentations </a:t>
            </a:r>
            <a:r>
              <a:rPr lang="sv-SE" dirty="0" err="1"/>
              <a:t>can</a:t>
            </a:r>
            <a:r>
              <a:rPr lang="sv-SE" dirty="0"/>
              <a:t> in </a:t>
            </a:r>
            <a:r>
              <a:rPr lang="sv-SE" dirty="0" err="1"/>
              <a:t>principle</a:t>
            </a:r>
            <a:r>
              <a:rPr lang="sv-SE" dirty="0"/>
              <a:t> </a:t>
            </a:r>
            <a:r>
              <a:rPr lang="sv-SE" dirty="0" err="1"/>
              <a:t>handle</a:t>
            </a:r>
            <a:r>
              <a:rPr lang="sv-SE" dirty="0"/>
              <a:t> </a:t>
            </a:r>
            <a:r>
              <a:rPr lang="sv-SE" dirty="0" err="1"/>
              <a:t>of</a:t>
            </a:r>
            <a:r>
              <a:rPr lang="sv-SE" dirty="0"/>
              <a:t> </a:t>
            </a:r>
            <a:r>
              <a:rPr lang="sv-SE" dirty="0" err="1"/>
              <a:t>these</a:t>
            </a:r>
            <a:r>
              <a:rPr lang="sv-SE" dirty="0"/>
              <a:t> </a:t>
            </a:r>
            <a:r>
              <a:rPr lang="sv-SE" dirty="0" err="1"/>
              <a:t>types</a:t>
            </a:r>
            <a:r>
              <a:rPr lang="sv-SE" dirty="0"/>
              <a:t> </a:t>
            </a:r>
            <a:r>
              <a:rPr lang="sv-SE" dirty="0" err="1"/>
              <a:t>of</a:t>
            </a:r>
            <a:r>
              <a:rPr lang="sv-SE" dirty="0"/>
              <a:t> </a:t>
            </a:r>
            <a:r>
              <a:rPr lang="sv-SE" dirty="0" err="1"/>
              <a:t>polydispersity</a:t>
            </a:r>
            <a:r>
              <a:rPr lang="sv-SE" dirty="0"/>
              <a:t>. </a:t>
            </a:r>
            <a:r>
              <a:rPr lang="sv-SE" dirty="0" err="1"/>
              <a:t>However</a:t>
            </a:r>
            <a:r>
              <a:rPr lang="sv-SE" dirty="0"/>
              <a:t> it </a:t>
            </a:r>
            <a:r>
              <a:rPr lang="sv-SE" dirty="0" err="1"/>
              <a:t>will</a:t>
            </a:r>
            <a:r>
              <a:rPr lang="sv-SE" dirty="0"/>
              <a:t> be </a:t>
            </a:r>
            <a:r>
              <a:rPr lang="sv-SE" dirty="0" err="1"/>
              <a:t>demonstrated</a:t>
            </a:r>
            <a:r>
              <a:rPr lang="sv-SE" dirty="0"/>
              <a:t> on the </a:t>
            </a:r>
            <a:r>
              <a:rPr lang="sv-SE" dirty="0" err="1"/>
              <a:t>case</a:t>
            </a:r>
            <a:r>
              <a:rPr lang="sv-SE" dirty="0"/>
              <a:t> from the last </a:t>
            </a:r>
            <a:r>
              <a:rPr lang="sv-SE" dirty="0" err="1"/>
              <a:t>group</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6</a:t>
            </a:fld>
            <a:endParaRPr lang="sv-SE" dirty="0"/>
          </a:p>
        </p:txBody>
      </p:sp>
    </p:spTree>
    <p:extLst>
      <p:ext uri="{BB962C8B-B14F-4D97-AF65-F5344CB8AC3E}">
        <p14:creationId xmlns:p14="http://schemas.microsoft.com/office/powerpoint/2010/main" val="176670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a:t>
            </a:r>
            <a:r>
              <a:rPr lang="sv-SE" dirty="0" err="1"/>
              <a:t>we’ve</a:t>
            </a:r>
            <a:r>
              <a:rPr lang="sv-SE" dirty="0"/>
              <a:t> </a:t>
            </a:r>
            <a:r>
              <a:rPr lang="sv-SE" dirty="0" err="1"/>
              <a:t>been</a:t>
            </a:r>
            <a:r>
              <a:rPr lang="sv-SE" dirty="0"/>
              <a:t> </a:t>
            </a:r>
            <a:r>
              <a:rPr lang="sv-SE" dirty="0" err="1"/>
              <a:t>particularly</a:t>
            </a:r>
            <a:r>
              <a:rPr lang="sv-SE" dirty="0"/>
              <a:t> </a:t>
            </a:r>
            <a:r>
              <a:rPr lang="sv-SE" dirty="0" err="1"/>
              <a:t>interested</a:t>
            </a:r>
            <a:r>
              <a:rPr lang="sv-SE" dirty="0"/>
              <a:t> in </a:t>
            </a:r>
            <a:r>
              <a:rPr lang="sv-SE" dirty="0" err="1"/>
              <a:t>studying</a:t>
            </a:r>
            <a:r>
              <a:rPr lang="sv-SE" dirty="0"/>
              <a:t> </a:t>
            </a:r>
            <a:r>
              <a:rPr lang="sv-SE" dirty="0" err="1"/>
              <a:t>two</a:t>
            </a:r>
            <a:r>
              <a:rPr lang="sv-SE" dirty="0"/>
              <a:t> protein systems, </a:t>
            </a:r>
            <a:r>
              <a:rPr lang="sv-SE" dirty="0" err="1"/>
              <a:t>which</a:t>
            </a:r>
            <a:r>
              <a:rPr lang="sv-SE" dirty="0"/>
              <a:t> </a:t>
            </a:r>
            <a:r>
              <a:rPr lang="sv-SE" dirty="0" err="1"/>
              <a:t>contains</a:t>
            </a:r>
            <a:r>
              <a:rPr lang="sv-SE" dirty="0"/>
              <a:t> </a:t>
            </a:r>
            <a:r>
              <a:rPr lang="sv-SE" dirty="0" err="1"/>
              <a:t>two</a:t>
            </a:r>
            <a:r>
              <a:rPr lang="sv-SE" dirty="0"/>
              <a:t> </a:t>
            </a:r>
            <a:r>
              <a:rPr lang="sv-SE" dirty="0" err="1"/>
              <a:t>folded</a:t>
            </a:r>
            <a:r>
              <a:rPr lang="sv-SE" dirty="0"/>
              <a:t> </a:t>
            </a:r>
            <a:r>
              <a:rPr lang="sv-SE" dirty="0" err="1"/>
              <a:t>comains</a:t>
            </a:r>
            <a:r>
              <a:rPr lang="sv-SE" dirty="0"/>
              <a:t> </a:t>
            </a:r>
            <a:r>
              <a:rPr lang="sv-SE" dirty="0" err="1"/>
              <a:t>connected</a:t>
            </a:r>
            <a:r>
              <a:rPr lang="sv-SE" dirty="0"/>
              <a:t> by flexible </a:t>
            </a:r>
            <a:r>
              <a:rPr lang="sv-SE" dirty="0" err="1"/>
              <a:t>linker</a:t>
            </a:r>
            <a:r>
              <a:rPr lang="sv-SE" dirty="0"/>
              <a:t>. </a:t>
            </a:r>
          </a:p>
        </p:txBody>
      </p:sp>
      <p:sp>
        <p:nvSpPr>
          <p:cNvPr id="4" name="Slide Number Placeholder 3"/>
          <p:cNvSpPr>
            <a:spLocks noGrp="1"/>
          </p:cNvSpPr>
          <p:nvPr>
            <p:ph type="sldNum" sz="quarter" idx="10"/>
          </p:nvPr>
        </p:nvSpPr>
        <p:spPr/>
        <p:txBody>
          <a:bodyPr/>
          <a:lstStyle/>
          <a:p>
            <a:fld id="{161A53A7-64CD-4D0E-AAE8-1AC9C79D7085}" type="slidenum">
              <a:rPr lang="sv-SE" smtClean="0"/>
              <a:t>7</a:t>
            </a:fld>
            <a:endParaRPr lang="sv-SE" dirty="0"/>
          </a:p>
        </p:txBody>
      </p:sp>
    </p:spTree>
    <p:extLst>
      <p:ext uri="{BB962C8B-B14F-4D97-AF65-F5344CB8AC3E}">
        <p14:creationId xmlns:p14="http://schemas.microsoft.com/office/powerpoint/2010/main" val="63239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a:t>
            </a:r>
            <a:r>
              <a:rPr lang="sv-SE" dirty="0" err="1"/>
              <a:t>reason</a:t>
            </a:r>
            <a:r>
              <a:rPr lang="sv-SE" dirty="0"/>
              <a:t> </a:t>
            </a:r>
            <a:r>
              <a:rPr lang="sv-SE" dirty="0" err="1"/>
              <a:t>why</a:t>
            </a:r>
            <a:r>
              <a:rPr lang="sv-SE" dirty="0"/>
              <a:t> </a:t>
            </a:r>
            <a:r>
              <a:rPr lang="sv-SE" dirty="0" err="1"/>
              <a:t>we</a:t>
            </a:r>
            <a:r>
              <a:rPr lang="sv-SE" dirty="0"/>
              <a:t> </a:t>
            </a:r>
            <a:r>
              <a:rPr lang="sv-SE" dirty="0" err="1"/>
              <a:t>intested</a:t>
            </a:r>
            <a:r>
              <a:rPr lang="sv-SE" dirty="0"/>
              <a:t> in the </a:t>
            </a:r>
            <a:r>
              <a:rPr lang="sv-SE" dirty="0" err="1"/>
              <a:t>strcuture</a:t>
            </a:r>
            <a:r>
              <a:rPr lang="sv-SE" dirty="0"/>
              <a:t> </a:t>
            </a:r>
            <a:r>
              <a:rPr lang="sv-SE" dirty="0" err="1"/>
              <a:t>of</a:t>
            </a:r>
            <a:r>
              <a:rPr lang="sv-SE" dirty="0"/>
              <a:t> </a:t>
            </a:r>
            <a:r>
              <a:rPr lang="sv-SE" dirty="0" err="1"/>
              <a:t>these</a:t>
            </a:r>
            <a:r>
              <a:rPr lang="sv-SE" dirty="0"/>
              <a:t> </a:t>
            </a:r>
            <a:r>
              <a:rPr lang="sv-SE" dirty="0" err="1"/>
              <a:t>conformation</a:t>
            </a:r>
            <a:r>
              <a:rPr lang="sv-SE" dirty="0"/>
              <a:t> ensembles is </a:t>
            </a:r>
            <a:r>
              <a:rPr lang="sv-SE" dirty="0" err="1"/>
              <a:t>that</a:t>
            </a:r>
            <a:r>
              <a:rPr lang="sv-SE" dirty="0"/>
              <a:t> </a:t>
            </a:r>
            <a:r>
              <a:rPr lang="sv-SE" dirty="0" err="1"/>
              <a:t>these</a:t>
            </a:r>
            <a:r>
              <a:rPr lang="sv-SE" dirty="0"/>
              <a:t> different </a:t>
            </a:r>
            <a:r>
              <a:rPr lang="sv-SE" dirty="0" err="1"/>
              <a:t>conformation</a:t>
            </a:r>
            <a:r>
              <a:rPr lang="sv-SE" dirty="0"/>
              <a:t> play </a:t>
            </a:r>
            <a:r>
              <a:rPr lang="sv-SE" dirty="0" err="1"/>
              <a:t>important</a:t>
            </a:r>
            <a:r>
              <a:rPr lang="sv-SE" dirty="0"/>
              <a:t> </a:t>
            </a:r>
            <a:r>
              <a:rPr lang="sv-SE" dirty="0" err="1"/>
              <a:t>biological</a:t>
            </a:r>
            <a:r>
              <a:rPr lang="sv-SE" dirty="0"/>
              <a:t> </a:t>
            </a:r>
            <a:r>
              <a:rPr lang="sv-SE" dirty="0" err="1"/>
              <a:t>role</a:t>
            </a:r>
            <a:r>
              <a:rPr lang="sv-SE" dirty="0"/>
              <a:t> as </a:t>
            </a:r>
            <a:r>
              <a:rPr lang="sv-SE" dirty="0" err="1"/>
              <a:t>demonstrated</a:t>
            </a:r>
            <a:r>
              <a:rPr lang="sv-SE" dirty="0"/>
              <a:t> for </a:t>
            </a:r>
            <a:r>
              <a:rPr lang="sv-SE" dirty="0" err="1"/>
              <a:t>calmodulin</a:t>
            </a:r>
            <a:r>
              <a:rPr lang="sv-SE" dirty="0"/>
              <a:t> (</a:t>
            </a:r>
            <a:r>
              <a:rPr lang="sv-SE" dirty="0" err="1"/>
              <a:t>depicted</a:t>
            </a:r>
            <a:r>
              <a:rPr lang="sv-SE" dirty="0"/>
              <a:t> </a:t>
            </a:r>
            <a:r>
              <a:rPr lang="sv-SE" dirty="0" err="1"/>
              <a:t>here</a:t>
            </a:r>
            <a:r>
              <a:rPr lang="sv-SE" dirty="0"/>
              <a:t> in </a:t>
            </a:r>
            <a:r>
              <a:rPr lang="sv-SE" dirty="0" err="1"/>
              <a:t>olive</a:t>
            </a:r>
            <a:r>
              <a:rPr lang="sv-SE" dirty="0"/>
              <a:t>) </a:t>
            </a:r>
            <a:r>
              <a:rPr lang="sv-SE" dirty="0" err="1"/>
              <a:t>that</a:t>
            </a:r>
            <a:r>
              <a:rPr lang="sv-SE" dirty="0"/>
              <a:t> </a:t>
            </a:r>
            <a:r>
              <a:rPr lang="sv-SE" dirty="0" err="1"/>
              <a:t>adopts</a:t>
            </a:r>
            <a:r>
              <a:rPr lang="sv-SE" dirty="0"/>
              <a:t> different </a:t>
            </a:r>
            <a:r>
              <a:rPr lang="sv-SE" dirty="0" err="1"/>
              <a:t>conformation</a:t>
            </a:r>
            <a:r>
              <a:rPr lang="sv-SE" dirty="0"/>
              <a:t> to bind to different </a:t>
            </a:r>
            <a:r>
              <a:rPr lang="sv-SE" dirty="0" err="1"/>
              <a:t>targets</a:t>
            </a:r>
            <a:r>
              <a:rPr lang="sv-SE" dirty="0"/>
              <a:t> (gray). </a:t>
            </a:r>
          </a:p>
          <a:p>
            <a:r>
              <a:rPr lang="sv-SE" dirty="0" err="1"/>
              <a:t>Canonical</a:t>
            </a:r>
            <a:r>
              <a:rPr lang="sv-SE" dirty="0"/>
              <a:t> </a:t>
            </a:r>
            <a:r>
              <a:rPr lang="sv-SE" dirty="0" err="1"/>
              <a:t>binding</a:t>
            </a:r>
            <a:r>
              <a:rPr lang="sv-SE" dirty="0"/>
              <a:t> mode </a:t>
            </a:r>
            <a:r>
              <a:rPr lang="sv-SE" dirty="0" err="1"/>
              <a:t>observed</a:t>
            </a:r>
            <a:r>
              <a:rPr lang="sv-SE" dirty="0"/>
              <a:t> in </a:t>
            </a:r>
            <a:r>
              <a:rPr lang="sv-SE" dirty="0" err="1"/>
              <a:t>selected</a:t>
            </a:r>
            <a:r>
              <a:rPr lang="sv-SE" dirty="0"/>
              <a:t> </a:t>
            </a:r>
            <a:r>
              <a:rPr lang="sv-SE" dirty="0" err="1"/>
              <a:t>CaM-complex</a:t>
            </a:r>
            <a:r>
              <a:rPr lang="sv-SE" dirty="0"/>
              <a:t> </a:t>
            </a:r>
            <a:r>
              <a:rPr lang="sv-SE" dirty="0" err="1"/>
              <a:t>structures</a:t>
            </a:r>
            <a:r>
              <a:rPr lang="sv-SE" dirty="0"/>
              <a:t>. (A) MLCK (2BBM) [24]. (B) </a:t>
            </a:r>
            <a:r>
              <a:rPr lang="sv-SE" dirty="0" err="1"/>
              <a:t>CaM-dependent</a:t>
            </a:r>
            <a:r>
              <a:rPr lang="sv-SE" dirty="0"/>
              <a:t> protein </a:t>
            </a:r>
            <a:r>
              <a:rPr lang="sv-SE" dirty="0" err="1"/>
              <a:t>kinase</a:t>
            </a:r>
            <a:r>
              <a:rPr lang="sv-SE" dirty="0"/>
              <a:t> II (1CDM) [26]. (C) </a:t>
            </a:r>
            <a:r>
              <a:rPr lang="sv-SE" dirty="0" err="1"/>
              <a:t>CaM-dependent</a:t>
            </a:r>
            <a:r>
              <a:rPr lang="sv-SE" dirty="0"/>
              <a:t> protein </a:t>
            </a:r>
            <a:r>
              <a:rPr lang="sv-SE" dirty="0" err="1"/>
              <a:t>kinase</a:t>
            </a:r>
            <a:r>
              <a:rPr lang="sv-SE" dirty="0"/>
              <a:t> </a:t>
            </a:r>
            <a:r>
              <a:rPr lang="sv-SE" dirty="0" err="1"/>
              <a:t>kinase</a:t>
            </a:r>
            <a:r>
              <a:rPr lang="sv-SE" dirty="0"/>
              <a:t> (1IQ5) [90]. (D) </a:t>
            </a:r>
            <a:r>
              <a:rPr lang="sv-SE" dirty="0" err="1"/>
              <a:t>Ryanodine</a:t>
            </a:r>
            <a:r>
              <a:rPr lang="sv-SE" dirty="0"/>
              <a:t> receptor (2BCX) [60]. (E) </a:t>
            </a:r>
            <a:r>
              <a:rPr lang="sv-SE" dirty="0" err="1"/>
              <a:t>Vacuolar</a:t>
            </a:r>
            <a:r>
              <a:rPr lang="sv-SE" dirty="0"/>
              <a:t> Ca2+ -</a:t>
            </a:r>
            <a:r>
              <a:rPr lang="sv-SE" dirty="0" err="1"/>
              <a:t>ATPase</a:t>
            </a:r>
            <a:r>
              <a:rPr lang="sv-SE" dirty="0"/>
              <a:t> (2L1W)</a:t>
            </a:r>
          </a:p>
          <a:p>
            <a:r>
              <a:rPr lang="sv-SE" dirty="0"/>
              <a:t>[46]. (F) NOS ( 3HR4) [40]. The </a:t>
            </a:r>
            <a:r>
              <a:rPr lang="sv-SE" dirty="0" err="1"/>
              <a:t>spacing</a:t>
            </a:r>
            <a:r>
              <a:rPr lang="sv-SE" dirty="0"/>
              <a:t> </a:t>
            </a:r>
            <a:r>
              <a:rPr lang="sv-SE" dirty="0" err="1"/>
              <a:t>of</a:t>
            </a:r>
            <a:r>
              <a:rPr lang="sv-SE" dirty="0"/>
              <a:t> </a:t>
            </a:r>
            <a:r>
              <a:rPr lang="sv-SE" dirty="0" err="1"/>
              <a:t>hydrophobic</a:t>
            </a:r>
            <a:r>
              <a:rPr lang="sv-SE" dirty="0"/>
              <a:t> </a:t>
            </a:r>
            <a:r>
              <a:rPr lang="sv-SE" dirty="0" err="1"/>
              <a:t>anchor</a:t>
            </a:r>
            <a:r>
              <a:rPr lang="sv-SE" dirty="0"/>
              <a:t> </a:t>
            </a:r>
            <a:r>
              <a:rPr lang="sv-SE" dirty="0" err="1"/>
              <a:t>residues</a:t>
            </a:r>
            <a:r>
              <a:rPr lang="sv-SE" dirty="0"/>
              <a:t> is </a:t>
            </a:r>
            <a:r>
              <a:rPr lang="sv-SE" dirty="0" err="1"/>
              <a:t>indicated</a:t>
            </a:r>
            <a:r>
              <a:rPr lang="sv-SE" dirty="0"/>
              <a:t>. </a:t>
            </a:r>
            <a:r>
              <a:rPr lang="sv-SE" dirty="0" err="1"/>
              <a:t>CaM</a:t>
            </a:r>
            <a:r>
              <a:rPr lang="sv-SE" dirty="0"/>
              <a:t> is </a:t>
            </a:r>
            <a:r>
              <a:rPr lang="sv-SE" dirty="0" err="1"/>
              <a:t>coloured</a:t>
            </a:r>
            <a:r>
              <a:rPr lang="sv-SE" dirty="0"/>
              <a:t> cyan, </a:t>
            </a:r>
            <a:r>
              <a:rPr lang="sv-SE" dirty="0" err="1"/>
              <a:t>with</a:t>
            </a:r>
            <a:r>
              <a:rPr lang="sv-SE" dirty="0"/>
              <a:t> </a:t>
            </a:r>
            <a:r>
              <a:rPr lang="sv-SE" dirty="0" err="1"/>
              <a:t>residues</a:t>
            </a:r>
            <a:r>
              <a:rPr lang="sv-SE" dirty="0"/>
              <a:t> </a:t>
            </a:r>
            <a:r>
              <a:rPr lang="sv-SE" dirty="0" err="1"/>
              <a:t>forming</a:t>
            </a:r>
            <a:r>
              <a:rPr lang="sv-SE" dirty="0"/>
              <a:t> a </a:t>
            </a:r>
            <a:r>
              <a:rPr lang="sv-SE" dirty="0" err="1"/>
              <a:t>hydrophobic</a:t>
            </a:r>
            <a:r>
              <a:rPr lang="sv-SE" dirty="0"/>
              <a:t> pocket </a:t>
            </a:r>
            <a:r>
              <a:rPr lang="sv-SE" dirty="0" err="1"/>
              <a:t>shown</a:t>
            </a:r>
            <a:r>
              <a:rPr lang="sv-SE" dirty="0"/>
              <a:t> in </a:t>
            </a:r>
            <a:r>
              <a:rPr lang="sv-SE" dirty="0" err="1"/>
              <a:t>olive</a:t>
            </a:r>
            <a:r>
              <a:rPr lang="sv-SE" dirty="0"/>
              <a:t>. The </a:t>
            </a:r>
            <a:r>
              <a:rPr lang="sv-SE" dirty="0" err="1"/>
              <a:t>target</a:t>
            </a:r>
            <a:r>
              <a:rPr lang="sv-SE" dirty="0"/>
              <a:t> </a:t>
            </a:r>
            <a:r>
              <a:rPr lang="sv-SE" dirty="0" err="1"/>
              <a:t>peptides</a:t>
            </a:r>
            <a:r>
              <a:rPr lang="sv-SE" dirty="0"/>
              <a:t> </a:t>
            </a:r>
            <a:r>
              <a:rPr lang="sv-SE" dirty="0" err="1"/>
              <a:t>are</a:t>
            </a:r>
            <a:r>
              <a:rPr lang="sv-SE" dirty="0"/>
              <a:t> </a:t>
            </a:r>
            <a:r>
              <a:rPr lang="sv-SE" dirty="0" err="1"/>
              <a:t>coloured</a:t>
            </a:r>
            <a:r>
              <a:rPr lang="sv-SE" dirty="0"/>
              <a:t> </a:t>
            </a:r>
            <a:r>
              <a:rPr lang="sv-SE" dirty="0" err="1"/>
              <a:t>grey</a:t>
            </a:r>
            <a:r>
              <a:rPr lang="sv-SE" dirty="0"/>
              <a:t>, </a:t>
            </a:r>
            <a:r>
              <a:rPr lang="sv-SE" dirty="0" err="1"/>
              <a:t>with</a:t>
            </a:r>
            <a:r>
              <a:rPr lang="sv-SE" dirty="0"/>
              <a:t> </a:t>
            </a:r>
            <a:r>
              <a:rPr lang="sv-SE" dirty="0" err="1"/>
              <a:t>anchor</a:t>
            </a:r>
            <a:r>
              <a:rPr lang="sv-SE" dirty="0"/>
              <a:t> </a:t>
            </a:r>
            <a:r>
              <a:rPr lang="sv-SE" dirty="0" err="1"/>
              <a:t>residues</a:t>
            </a:r>
            <a:r>
              <a:rPr lang="sv-SE" dirty="0"/>
              <a:t> </a:t>
            </a:r>
            <a:r>
              <a:rPr lang="sv-SE" dirty="0" err="1"/>
              <a:t>shown</a:t>
            </a:r>
            <a:r>
              <a:rPr lang="sv-SE" dirty="0"/>
              <a:t> in red. Ca2+ </a:t>
            </a:r>
            <a:r>
              <a:rPr lang="sv-SE" dirty="0" err="1"/>
              <a:t>ions</a:t>
            </a:r>
            <a:r>
              <a:rPr lang="sv-SE" dirty="0"/>
              <a:t> </a:t>
            </a:r>
            <a:r>
              <a:rPr lang="sv-SE" dirty="0" err="1"/>
              <a:t>are</a:t>
            </a:r>
            <a:r>
              <a:rPr lang="sv-SE" dirty="0"/>
              <a:t> </a:t>
            </a:r>
            <a:r>
              <a:rPr lang="sv-SE" dirty="0" err="1"/>
              <a:t>shown</a:t>
            </a:r>
            <a:r>
              <a:rPr lang="sv-SE" dirty="0"/>
              <a:t> as beige </a:t>
            </a:r>
            <a:r>
              <a:rPr lang="sv-SE" dirty="0" err="1"/>
              <a:t>spheres</a:t>
            </a:r>
            <a:r>
              <a:rPr lang="sv-SE" dirty="0"/>
              <a:t>. The </a:t>
            </a:r>
            <a:r>
              <a:rPr lang="sv-SE" dirty="0" err="1"/>
              <a:t>orientations</a:t>
            </a:r>
            <a:r>
              <a:rPr lang="sv-SE" dirty="0"/>
              <a:t> </a:t>
            </a:r>
            <a:r>
              <a:rPr lang="sv-SE" dirty="0" err="1"/>
              <a:t>of</a:t>
            </a:r>
            <a:r>
              <a:rPr lang="sv-SE" dirty="0"/>
              <a:t> the </a:t>
            </a:r>
            <a:r>
              <a:rPr lang="sv-SE" dirty="0" err="1"/>
              <a:t>CaM</a:t>
            </a:r>
            <a:r>
              <a:rPr lang="sv-SE" dirty="0"/>
              <a:t> N-terminal </a:t>
            </a:r>
            <a:r>
              <a:rPr lang="sv-SE" dirty="0" err="1"/>
              <a:t>lobe</a:t>
            </a:r>
            <a:r>
              <a:rPr lang="sv-SE" dirty="0"/>
              <a:t> </a:t>
            </a:r>
            <a:r>
              <a:rPr lang="sv-SE" dirty="0" err="1"/>
              <a:t>are</a:t>
            </a:r>
            <a:r>
              <a:rPr lang="sv-SE" dirty="0"/>
              <a:t> </a:t>
            </a:r>
            <a:r>
              <a:rPr lang="sv-SE" dirty="0" err="1"/>
              <a:t>identical</a:t>
            </a:r>
            <a:r>
              <a:rPr lang="sv-SE" dirty="0"/>
              <a:t>. (G) </a:t>
            </a:r>
            <a:r>
              <a:rPr lang="sv-SE" dirty="0" err="1"/>
              <a:t>Helical</a:t>
            </a:r>
            <a:r>
              <a:rPr lang="sv-SE" dirty="0"/>
              <a:t> </a:t>
            </a:r>
            <a:r>
              <a:rPr lang="sv-SE" dirty="0" err="1"/>
              <a:t>wheel</a:t>
            </a:r>
            <a:r>
              <a:rPr lang="sv-SE" dirty="0"/>
              <a:t> </a:t>
            </a:r>
            <a:r>
              <a:rPr lang="sv-SE" dirty="0" err="1"/>
              <a:t>indicating</a:t>
            </a:r>
            <a:r>
              <a:rPr lang="sv-SE" dirty="0"/>
              <a:t> the position </a:t>
            </a:r>
            <a:r>
              <a:rPr lang="sv-SE" dirty="0" err="1"/>
              <a:t>of</a:t>
            </a:r>
            <a:r>
              <a:rPr lang="sv-SE" dirty="0"/>
              <a:t> </a:t>
            </a:r>
            <a:r>
              <a:rPr lang="sv-SE" dirty="0" err="1"/>
              <a:t>anchor</a:t>
            </a:r>
            <a:r>
              <a:rPr lang="sv-SE" dirty="0"/>
              <a:t> </a:t>
            </a:r>
            <a:r>
              <a:rPr lang="sv-SE" dirty="0" err="1"/>
              <a:t>residues</a:t>
            </a:r>
            <a:r>
              <a:rPr lang="sv-SE" dirty="0"/>
              <a:t> (red) in an ideal helix. In </a:t>
            </a:r>
            <a:r>
              <a:rPr lang="sv-SE" dirty="0" err="1"/>
              <a:t>binding</a:t>
            </a:r>
            <a:r>
              <a:rPr lang="sv-SE" dirty="0"/>
              <a:t> modes </a:t>
            </a:r>
            <a:r>
              <a:rPr lang="sv-SE" dirty="0" err="1"/>
              <a:t>with</a:t>
            </a:r>
            <a:r>
              <a:rPr lang="sv-SE" dirty="0"/>
              <a:t> </a:t>
            </a:r>
            <a:r>
              <a:rPr lang="sv-SE" dirty="0" err="1"/>
              <a:t>more</a:t>
            </a:r>
            <a:r>
              <a:rPr lang="sv-SE" dirty="0"/>
              <a:t> </a:t>
            </a:r>
            <a:r>
              <a:rPr lang="sv-SE" dirty="0" err="1"/>
              <a:t>than</a:t>
            </a:r>
            <a:r>
              <a:rPr lang="sv-SE" dirty="0"/>
              <a:t> </a:t>
            </a:r>
            <a:r>
              <a:rPr lang="sv-SE" dirty="0" err="1"/>
              <a:t>two</a:t>
            </a:r>
            <a:r>
              <a:rPr lang="sv-SE" dirty="0"/>
              <a:t> </a:t>
            </a:r>
            <a:r>
              <a:rPr lang="sv-SE" dirty="0" err="1"/>
              <a:t>characteristic</a:t>
            </a:r>
            <a:r>
              <a:rPr lang="sv-SE" dirty="0"/>
              <a:t> </a:t>
            </a:r>
            <a:r>
              <a:rPr lang="sv-SE" dirty="0" err="1"/>
              <a:t>interacting</a:t>
            </a:r>
            <a:r>
              <a:rPr lang="sv-SE" dirty="0"/>
              <a:t> </a:t>
            </a:r>
            <a:r>
              <a:rPr lang="sv-SE" dirty="0" err="1"/>
              <a:t>residues</a:t>
            </a:r>
            <a:r>
              <a:rPr lang="sv-SE" dirty="0"/>
              <a:t> (</a:t>
            </a:r>
            <a:r>
              <a:rPr lang="sv-SE" dirty="0" err="1"/>
              <a:t>e.g</a:t>
            </a:r>
            <a:r>
              <a:rPr lang="sv-SE" dirty="0"/>
              <a:t>. 1– 5–10), the </a:t>
            </a:r>
            <a:r>
              <a:rPr lang="sv-SE" dirty="0" err="1"/>
              <a:t>ﬁrst</a:t>
            </a:r>
            <a:r>
              <a:rPr lang="sv-SE" dirty="0"/>
              <a:t> and last positions </a:t>
            </a:r>
            <a:r>
              <a:rPr lang="sv-SE" dirty="0" err="1"/>
              <a:t>usually</a:t>
            </a:r>
            <a:r>
              <a:rPr lang="sv-SE" dirty="0"/>
              <a:t> </a:t>
            </a:r>
            <a:r>
              <a:rPr lang="sv-SE" dirty="0" err="1"/>
              <a:t>constitute</a:t>
            </a:r>
            <a:r>
              <a:rPr lang="sv-SE" dirty="0"/>
              <a:t> the </a:t>
            </a:r>
            <a:r>
              <a:rPr lang="sv-SE" dirty="0" err="1"/>
              <a:t>anchor</a:t>
            </a:r>
            <a:r>
              <a:rPr lang="sv-SE" dirty="0"/>
              <a:t> </a:t>
            </a:r>
            <a:r>
              <a:rPr lang="sv-SE" dirty="0" err="1"/>
              <a:t>residues</a:t>
            </a:r>
            <a:r>
              <a:rPr lang="sv-SE" dirty="0"/>
              <a:t>.</a:t>
            </a:r>
          </a:p>
          <a:p>
            <a:endParaRPr lang="sv-SE" dirty="0"/>
          </a:p>
        </p:txBody>
      </p:sp>
      <p:sp>
        <p:nvSpPr>
          <p:cNvPr id="4" name="Slide Number Placeholder 3"/>
          <p:cNvSpPr>
            <a:spLocks noGrp="1"/>
          </p:cNvSpPr>
          <p:nvPr>
            <p:ph type="sldNum" sz="quarter" idx="10"/>
          </p:nvPr>
        </p:nvSpPr>
        <p:spPr/>
        <p:txBody>
          <a:bodyPr/>
          <a:lstStyle/>
          <a:p>
            <a:fld id="{161A53A7-64CD-4D0E-AAE8-1AC9C79D7085}" type="slidenum">
              <a:rPr lang="sv-SE" smtClean="0"/>
              <a:t>8</a:t>
            </a:fld>
            <a:endParaRPr lang="sv-SE" dirty="0"/>
          </a:p>
        </p:txBody>
      </p:sp>
    </p:spTree>
    <p:extLst>
      <p:ext uri="{BB962C8B-B14F-4D97-AF65-F5344CB8AC3E}">
        <p14:creationId xmlns:p14="http://schemas.microsoft.com/office/powerpoint/2010/main" val="4149639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However</a:t>
            </a:r>
            <a:r>
              <a:rPr lang="sv-SE" dirty="0"/>
              <a:t> </a:t>
            </a:r>
            <a:r>
              <a:rPr lang="sv-SE" dirty="0" err="1"/>
              <a:t>analyzing</a:t>
            </a:r>
            <a:r>
              <a:rPr lang="sv-SE" dirty="0"/>
              <a:t> SAS data </a:t>
            </a:r>
            <a:r>
              <a:rPr lang="sv-SE" dirty="0" err="1"/>
              <a:t>obtained</a:t>
            </a:r>
            <a:r>
              <a:rPr lang="sv-SE" dirty="0"/>
              <a:t> for </a:t>
            </a:r>
            <a:r>
              <a:rPr lang="sv-SE" dirty="0" err="1"/>
              <a:t>such</a:t>
            </a:r>
            <a:r>
              <a:rPr lang="sv-SE" dirty="0"/>
              <a:t> ensembles is not trivial and </a:t>
            </a:r>
            <a:r>
              <a:rPr lang="sv-SE" dirty="0" err="1"/>
              <a:t>there</a:t>
            </a:r>
            <a:r>
              <a:rPr lang="sv-SE" dirty="0"/>
              <a:t> </a:t>
            </a:r>
            <a:r>
              <a:rPr lang="sv-SE" dirty="0" err="1"/>
              <a:t>are</a:t>
            </a:r>
            <a:r>
              <a:rPr lang="sv-SE" dirty="0"/>
              <a:t> a </a:t>
            </a:r>
            <a:r>
              <a:rPr lang="sv-SE" dirty="0" err="1"/>
              <a:t>few</a:t>
            </a:r>
            <a:r>
              <a:rPr lang="sv-SE" dirty="0"/>
              <a:t> major </a:t>
            </a:r>
            <a:r>
              <a:rPr lang="sv-SE" dirty="0" err="1"/>
              <a:t>challanges</a:t>
            </a:r>
            <a:r>
              <a:rPr lang="sv-SE" dirty="0"/>
              <a:t> to be </a:t>
            </a:r>
            <a:r>
              <a:rPr lang="sv-SE" dirty="0" err="1"/>
              <a:t>faced</a:t>
            </a:r>
            <a:r>
              <a:rPr lang="sv-SE" dirty="0"/>
              <a:t>. </a:t>
            </a:r>
          </a:p>
          <a:p>
            <a:r>
              <a:rPr lang="sv-SE" dirty="0"/>
              <a:t>I </a:t>
            </a:r>
            <a:r>
              <a:rPr lang="sv-SE" dirty="0" err="1"/>
              <a:t>will</a:t>
            </a:r>
            <a:r>
              <a:rPr lang="sv-SE" dirty="0"/>
              <a:t> go </a:t>
            </a:r>
            <a:r>
              <a:rPr lang="sv-SE" dirty="0" err="1"/>
              <a:t>briefly</a:t>
            </a:r>
            <a:r>
              <a:rPr lang="sv-SE" dirty="0"/>
              <a:t> </a:t>
            </a:r>
            <a:r>
              <a:rPr lang="sv-SE" dirty="0" err="1"/>
              <a:t>through</a:t>
            </a:r>
            <a:r>
              <a:rPr lang="sv-SE" dirty="0"/>
              <a:t> </a:t>
            </a:r>
            <a:r>
              <a:rPr lang="sv-SE" dirty="0" err="1"/>
              <a:t>them</a:t>
            </a:r>
            <a:r>
              <a:rPr lang="sv-SE" dirty="0"/>
              <a:t> as </a:t>
            </a:r>
            <a:r>
              <a:rPr lang="sv-SE" dirty="0" err="1"/>
              <a:t>well</a:t>
            </a:r>
            <a:r>
              <a:rPr lang="sv-SE" dirty="0"/>
              <a:t> as </a:t>
            </a:r>
            <a:r>
              <a:rPr lang="sv-SE" dirty="0" err="1"/>
              <a:t>will</a:t>
            </a:r>
            <a:r>
              <a:rPr lang="sv-SE" dirty="0"/>
              <a:t> try to </a:t>
            </a:r>
            <a:r>
              <a:rPr lang="sv-SE" dirty="0" err="1"/>
              <a:t>explain</a:t>
            </a:r>
            <a:r>
              <a:rPr lang="sv-SE" dirty="0"/>
              <a:t> </a:t>
            </a:r>
            <a:r>
              <a:rPr lang="sv-SE" dirty="0" err="1"/>
              <a:t>how</a:t>
            </a:r>
            <a:r>
              <a:rPr lang="sv-SE" dirty="0"/>
              <a:t> </a:t>
            </a:r>
            <a:r>
              <a:rPr lang="sv-SE" dirty="0" err="1"/>
              <a:t>we</a:t>
            </a:r>
            <a:r>
              <a:rPr lang="sv-SE" dirty="0"/>
              <a:t> </a:t>
            </a:r>
            <a:r>
              <a:rPr lang="sv-SE" dirty="0" err="1"/>
              <a:t>addressed</a:t>
            </a:r>
            <a:r>
              <a:rPr lang="sv-SE" dirty="0"/>
              <a:t> </a:t>
            </a:r>
            <a:r>
              <a:rPr lang="sv-SE" dirty="0" err="1"/>
              <a:t>them</a:t>
            </a:r>
            <a:r>
              <a:rPr lang="sv-SE" dirty="0"/>
              <a:t>  in the </a:t>
            </a:r>
            <a:r>
              <a:rPr lang="sv-SE" dirty="0" err="1"/>
              <a:t>developed</a:t>
            </a:r>
            <a:r>
              <a:rPr lang="sv-SE" dirty="0"/>
              <a:t> </a:t>
            </a:r>
            <a:r>
              <a:rPr lang="sv-SE" dirty="0" err="1"/>
              <a:t>method</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9</a:t>
            </a:fld>
            <a:endParaRPr lang="sv-SE" dirty="0"/>
          </a:p>
        </p:txBody>
      </p:sp>
    </p:spTree>
    <p:extLst>
      <p:ext uri="{BB962C8B-B14F-4D97-AF65-F5344CB8AC3E}">
        <p14:creationId xmlns:p14="http://schemas.microsoft.com/office/powerpoint/2010/main" val="447610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94C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a:t>Click to edit Master title style</a:t>
            </a:r>
            <a:endParaRPr lang="en-GB" noProof="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GB" noProof="0"/>
          </a:p>
        </p:txBody>
      </p:sp>
      <p:sp>
        <p:nvSpPr>
          <p:cNvPr id="4" name="Date Placeholder 3"/>
          <p:cNvSpPr>
            <a:spLocks noGrp="1"/>
          </p:cNvSpPr>
          <p:nvPr>
            <p:ph type="dt" sz="half" idx="10"/>
          </p:nvPr>
        </p:nvSpPr>
        <p:spPr/>
        <p:txBody>
          <a:bodyPr/>
          <a:lstStyle/>
          <a:p>
            <a:fld id="{5ED7AC81-318B-4D49-A602-9E30227C87EC}" type="datetime1">
              <a:rPr lang="en-GB" noProof="0" smtClean="0"/>
              <a:t>10/04/2019</a:t>
            </a:fld>
            <a:endParaRPr lang="en-GB" noProof="0"/>
          </a:p>
        </p:txBody>
      </p:sp>
      <p:sp>
        <p:nvSpPr>
          <p:cNvPr id="5" name="Footer Placeholder 4"/>
          <p:cNvSpPr>
            <a:spLocks noGrp="1"/>
          </p:cNvSpPr>
          <p:nvPr>
            <p:ph type="ftr" sz="quarter" idx="11"/>
          </p:nvPr>
        </p:nvSpPr>
        <p:spPr/>
        <p:txBody>
          <a:bodyPr/>
          <a:lstStyle/>
          <a:p>
            <a:endParaRPr lang="en-GB" noProof="0"/>
          </a:p>
        </p:txBody>
      </p:sp>
      <p:sp>
        <p:nvSpPr>
          <p:cNvPr id="6" name="Slide Number Placeholder 5"/>
          <p:cNvSpPr>
            <a:spLocks noGrp="1"/>
          </p:cNvSpPr>
          <p:nvPr>
            <p:ph type="sldNum" sz="quarter" idx="12"/>
          </p:nvPr>
        </p:nvSpPr>
        <p:spPr/>
        <p:txBody>
          <a:bodyPr/>
          <a:lstStyle/>
          <a:p>
            <a:fld id="{551115BC-487E-4422-894C-CB7CD3E79223}" type="slidenum">
              <a:rPr lang="en-GB" noProof="0" smtClean="0"/>
              <a:t>‹#›</a:t>
            </a:fld>
            <a:endParaRPr lang="en-GB" noProof="0"/>
          </a:p>
        </p:txBody>
      </p:sp>
      <p:pic>
        <p:nvPicPr>
          <p:cNvPr id="7" name="Bildobjekt 7" descr="ESS-vit-logg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08304" y="260648"/>
            <a:ext cx="1656184" cy="886059"/>
          </a:xfrm>
          <a:prstGeom prst="rect">
            <a:avLst/>
          </a:prstGeom>
        </p:spPr>
      </p:pic>
    </p:spTree>
    <p:extLst>
      <p:ext uri="{BB962C8B-B14F-4D97-AF65-F5344CB8AC3E}">
        <p14:creationId xmlns:p14="http://schemas.microsoft.com/office/powerpoint/2010/main" val="2439884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094CA"/>
              </a:solidFill>
            </a:endParaRP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p:cNvSpPr>
            <a:spLocks noGrp="1"/>
          </p:cNvSpPr>
          <p:nvPr>
            <p:ph type="dt" sz="half" idx="10"/>
          </p:nvPr>
        </p:nvSpPr>
        <p:spPr/>
        <p:txBody>
          <a:bodyPr/>
          <a:lstStyle/>
          <a:p>
            <a:fld id="{6EB99CB0-346B-43FA-9EE6-F90C3F3BC0BA}" type="datetime1">
              <a:rPr lang="en-GB" noProof="0" smtClean="0"/>
              <a:t>10/04/2019</a:t>
            </a:fld>
            <a:endParaRPr lang="en-GB" noProof="0"/>
          </a:p>
        </p:txBody>
      </p:sp>
      <p:sp>
        <p:nvSpPr>
          <p:cNvPr id="5" name="Footer Placeholder 4"/>
          <p:cNvSpPr>
            <a:spLocks noGrp="1"/>
          </p:cNvSpPr>
          <p:nvPr>
            <p:ph type="ftr" sz="quarter" idx="11"/>
          </p:nvPr>
        </p:nvSpPr>
        <p:spPr/>
        <p:txBody>
          <a:bodyPr/>
          <a:lstStyle/>
          <a:p>
            <a:endParaRPr lang="en-GB" noProof="0"/>
          </a:p>
        </p:txBody>
      </p:sp>
      <p:sp>
        <p:nvSpPr>
          <p:cNvPr id="6" name="Slide Number Placeholder 5"/>
          <p:cNvSpPr>
            <a:spLocks noGrp="1"/>
          </p:cNvSpPr>
          <p:nvPr>
            <p:ph type="sldNum" sz="quarter" idx="12"/>
          </p:nvPr>
        </p:nvSpPr>
        <p:spPr/>
        <p:txBody>
          <a:bodyPr/>
          <a:lstStyle/>
          <a:p>
            <a:fld id="{551115BC-487E-4422-894C-CB7CD3E79223}" type="slidenum">
              <a:rPr lang="en-GB" noProof="0" smtClean="0"/>
              <a:t>‹#›</a:t>
            </a:fld>
            <a:endParaRPr lang="en-GB" noProof="0"/>
          </a:p>
        </p:txBody>
      </p:sp>
      <p:pic>
        <p:nvPicPr>
          <p:cNvPr id="8" name="Bildobjekt 5" descr="ESS-vit-logg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94008" y="319530"/>
            <a:ext cx="1370480" cy="733206"/>
          </a:xfrm>
          <a:prstGeom prst="rect">
            <a:avLst/>
          </a:prstGeom>
        </p:spPr>
      </p:pic>
    </p:spTree>
    <p:extLst>
      <p:ext uri="{BB962C8B-B14F-4D97-AF65-F5344CB8AC3E}">
        <p14:creationId xmlns:p14="http://schemas.microsoft.com/office/powerpoint/2010/main" val="135109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094CA"/>
              </a:solidFill>
            </a:endParaRP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Date Placeholder 4"/>
          <p:cNvSpPr>
            <a:spLocks noGrp="1"/>
          </p:cNvSpPr>
          <p:nvPr>
            <p:ph type="dt" sz="half" idx="10"/>
          </p:nvPr>
        </p:nvSpPr>
        <p:spPr/>
        <p:txBody>
          <a:bodyPr/>
          <a:lstStyle/>
          <a:p>
            <a:fld id="{42E66B7F-8271-49DA-A25A-F4BB9F476347}" type="datetime1">
              <a:rPr lang="en-GB" noProof="0" smtClean="0"/>
              <a:t>10/04/2019</a:t>
            </a:fld>
            <a:endParaRPr lang="en-GB" noProof="0"/>
          </a:p>
        </p:txBody>
      </p:sp>
      <p:sp>
        <p:nvSpPr>
          <p:cNvPr id="6" name="Footer Placeholder 5"/>
          <p:cNvSpPr>
            <a:spLocks noGrp="1"/>
          </p:cNvSpPr>
          <p:nvPr>
            <p:ph type="ftr" sz="quarter" idx="11"/>
          </p:nvPr>
        </p:nvSpPr>
        <p:spPr/>
        <p:txBody>
          <a:bodyPr/>
          <a:lstStyle/>
          <a:p>
            <a:endParaRPr lang="en-GB" noProof="0"/>
          </a:p>
        </p:txBody>
      </p:sp>
      <p:sp>
        <p:nvSpPr>
          <p:cNvPr id="7" name="Slide Number Placeholder 6"/>
          <p:cNvSpPr>
            <a:spLocks noGrp="1"/>
          </p:cNvSpPr>
          <p:nvPr>
            <p:ph type="sldNum" sz="quarter" idx="12"/>
          </p:nvPr>
        </p:nvSpPr>
        <p:spPr/>
        <p:txBody>
          <a:bodyPr/>
          <a:lstStyle/>
          <a:p>
            <a:fld id="{551115BC-487E-4422-894C-CB7CD3E79223}" type="slidenum">
              <a:rPr lang="en-GB" noProof="0" smtClean="0"/>
              <a:t>‹#›</a:t>
            </a:fld>
            <a:endParaRPr lang="en-GB" noProof="0"/>
          </a:p>
        </p:txBody>
      </p:sp>
      <p:pic>
        <p:nvPicPr>
          <p:cNvPr id="9" name="Bildobjekt 7" descr="ESS-vit-logg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04662" y="260648"/>
            <a:ext cx="1359826" cy="727507"/>
          </a:xfrm>
          <a:prstGeom prst="rect">
            <a:avLst/>
          </a:prstGeom>
        </p:spPr>
      </p:pic>
    </p:spTree>
    <p:extLst>
      <p:ext uri="{BB962C8B-B14F-4D97-AF65-F5344CB8AC3E}">
        <p14:creationId xmlns:p14="http://schemas.microsoft.com/office/powerpoint/2010/main" val="13628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0"/>
              <a:t>Click to edit Master title style</a:t>
            </a:r>
            <a:endParaRPr lang="en-GB" noProof="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Date Placeholder 6"/>
          <p:cNvSpPr>
            <a:spLocks noGrp="1"/>
          </p:cNvSpPr>
          <p:nvPr>
            <p:ph type="dt" sz="half" idx="10"/>
          </p:nvPr>
        </p:nvSpPr>
        <p:spPr/>
        <p:txBody>
          <a:bodyPr/>
          <a:lstStyle/>
          <a:p>
            <a:fld id="{3C7D23FA-05C4-4CC1-B281-2F815585BC1C}" type="datetime1">
              <a:rPr lang="en-GB" noProof="0" smtClean="0"/>
              <a:t>10/04/2019</a:t>
            </a:fld>
            <a:endParaRPr lang="en-GB" noProof="0"/>
          </a:p>
        </p:txBody>
      </p:sp>
      <p:sp>
        <p:nvSpPr>
          <p:cNvPr id="8" name="Footer Placeholder 7"/>
          <p:cNvSpPr>
            <a:spLocks noGrp="1"/>
          </p:cNvSpPr>
          <p:nvPr>
            <p:ph type="ftr" sz="quarter" idx="11"/>
          </p:nvPr>
        </p:nvSpPr>
        <p:spPr/>
        <p:txBody>
          <a:bodyPr/>
          <a:lstStyle/>
          <a:p>
            <a:endParaRPr lang="en-GB" noProof="0"/>
          </a:p>
        </p:txBody>
      </p:sp>
      <p:sp>
        <p:nvSpPr>
          <p:cNvPr id="9" name="Slide Number Placeholder 8"/>
          <p:cNvSpPr>
            <a:spLocks noGrp="1"/>
          </p:cNvSpPr>
          <p:nvPr>
            <p:ph type="sldNum" sz="quarter" idx="12"/>
          </p:nvPr>
        </p:nvSpPr>
        <p:spPr/>
        <p:txBody>
          <a:bodyPr/>
          <a:lstStyle/>
          <a:p>
            <a:fld id="{551115BC-487E-4422-894C-CB7CD3E79223}" type="slidenum">
              <a:rPr lang="en-GB" noProof="0" smtClean="0"/>
              <a:t>‹#›</a:t>
            </a:fld>
            <a:endParaRPr lang="en-GB" noProof="0"/>
          </a:p>
        </p:txBody>
      </p:sp>
      <p:sp>
        <p:nvSpPr>
          <p:cNvPr id="10"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094CA"/>
              </a:solidFill>
            </a:endParaRPr>
          </a:p>
        </p:txBody>
      </p:sp>
    </p:spTree>
    <p:extLst>
      <p:ext uri="{BB962C8B-B14F-4D97-AF65-F5344CB8AC3E}">
        <p14:creationId xmlns:p14="http://schemas.microsoft.com/office/powerpoint/2010/main" val="124974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38" name="Rectangle"/>
          <p:cNvSpPr/>
          <p:nvPr/>
        </p:nvSpPr>
        <p:spPr>
          <a:xfrm>
            <a:off x="-1" y="-1"/>
            <a:ext cx="9144001" cy="1434355"/>
          </a:xfrm>
          <a:prstGeom prst="rect">
            <a:avLst/>
          </a:prstGeom>
          <a:solidFill>
            <a:srgbClr val="0094CA"/>
          </a:solidFill>
          <a:ln w="12700">
            <a:miter lim="400000"/>
          </a:ln>
        </p:spPr>
        <p:txBody>
          <a:bodyPr lIns="34289" tIns="34289" rIns="34289" bIns="34289" anchor="ctr"/>
          <a:lstStyle/>
          <a:p>
            <a:pPr defTabSz="342880">
              <a:defRPr sz="2200" b="0">
                <a:solidFill>
                  <a:srgbClr val="0094CA"/>
                </a:solidFill>
                <a:latin typeface="Calibri"/>
                <a:ea typeface="Calibri"/>
                <a:cs typeface="Calibri"/>
                <a:sym typeface="Calibri"/>
              </a:defRPr>
            </a:pPr>
            <a:endParaRPr sz="1160"/>
          </a:p>
        </p:txBody>
      </p:sp>
      <p:pic>
        <p:nvPicPr>
          <p:cNvPr id="139" name="ESS-vit-logga.png" descr="ESS-vit-logga.png"/>
          <p:cNvPicPr>
            <a:picLocks noChangeAspect="1"/>
          </p:cNvPicPr>
          <p:nvPr/>
        </p:nvPicPr>
        <p:blipFill>
          <a:blip r:embed="rId2">
            <a:extLst/>
          </a:blip>
          <a:stretch>
            <a:fillRect/>
          </a:stretch>
        </p:blipFill>
        <p:spPr>
          <a:xfrm>
            <a:off x="7326975" y="378763"/>
            <a:ext cx="1359827" cy="727507"/>
          </a:xfrm>
          <a:prstGeom prst="rect">
            <a:avLst/>
          </a:prstGeom>
          <a:ln w="12700">
            <a:miter lim="400000"/>
          </a:ln>
        </p:spPr>
      </p:pic>
      <p:sp>
        <p:nvSpPr>
          <p:cNvPr id="140" name="Rectangle"/>
          <p:cNvSpPr/>
          <p:nvPr/>
        </p:nvSpPr>
        <p:spPr>
          <a:xfrm>
            <a:off x="8932" y="-1"/>
            <a:ext cx="9144001" cy="1434355"/>
          </a:xfrm>
          <a:prstGeom prst="rect">
            <a:avLst/>
          </a:prstGeom>
          <a:solidFill>
            <a:srgbClr val="0094CA"/>
          </a:solidFill>
          <a:ln w="12700">
            <a:miter lim="400000"/>
          </a:ln>
        </p:spPr>
        <p:txBody>
          <a:bodyPr lIns="34289" tIns="34289" rIns="34289" bIns="34289" anchor="ctr"/>
          <a:lstStyle/>
          <a:p>
            <a:pPr defTabSz="342880">
              <a:defRPr sz="2200" b="0">
                <a:solidFill>
                  <a:srgbClr val="0094CA"/>
                </a:solidFill>
                <a:latin typeface="Calibri"/>
                <a:ea typeface="Calibri"/>
                <a:cs typeface="Calibri"/>
                <a:sym typeface="Calibri"/>
              </a:defRPr>
            </a:pPr>
            <a:endParaRPr sz="1160"/>
          </a:p>
        </p:txBody>
      </p:sp>
      <p:sp>
        <p:nvSpPr>
          <p:cNvPr id="141" name="Title Text"/>
          <p:cNvSpPr txBox="1">
            <a:spLocks noGrp="1"/>
          </p:cNvSpPr>
          <p:nvPr>
            <p:ph type="title"/>
          </p:nvPr>
        </p:nvSpPr>
        <p:spPr>
          <a:xfrm>
            <a:off x="198238" y="-203968"/>
            <a:ext cx="7139138" cy="1508125"/>
          </a:xfrm>
          <a:prstGeom prst="rect">
            <a:avLst/>
          </a:prstGeom>
        </p:spPr>
        <p:txBody>
          <a:bodyPr lIns="65023" tIns="65023" rIns="65023" bIns="65023"/>
          <a:lstStyle>
            <a:lvl1pPr algn="l" defTabSz="482157">
              <a:defRPr sz="2215">
                <a:solidFill>
                  <a:srgbClr val="FFFFFF"/>
                </a:solidFill>
                <a:latin typeface="Calibri"/>
                <a:ea typeface="Calibri"/>
                <a:cs typeface="Calibri"/>
                <a:sym typeface="Calibri"/>
              </a:defRPr>
            </a:lvl1pPr>
          </a:lstStyle>
          <a:p>
            <a:r>
              <a:t>Title Text</a:t>
            </a:r>
          </a:p>
        </p:txBody>
      </p:sp>
      <p:sp>
        <p:nvSpPr>
          <p:cNvPr id="142" name="Body Level One…"/>
          <p:cNvSpPr txBox="1">
            <a:spLocks noGrp="1"/>
          </p:cNvSpPr>
          <p:nvPr>
            <p:ph type="body" sz="half" idx="1"/>
          </p:nvPr>
        </p:nvSpPr>
        <p:spPr>
          <a:xfrm>
            <a:off x="457201" y="1600203"/>
            <a:ext cx="4038602" cy="5257803"/>
          </a:xfrm>
          <a:prstGeom prst="rect">
            <a:avLst/>
          </a:prstGeom>
        </p:spPr>
        <p:txBody>
          <a:bodyPr lIns="65023" tIns="65023" rIns="65023" bIns="65023" anchor="t"/>
          <a:lstStyle>
            <a:lvl1pPr marL="245383" indent="-245383" defTabSz="482157">
              <a:lnSpc>
                <a:spcPts val="1793"/>
              </a:lnSpc>
              <a:spcBef>
                <a:spcPts val="896"/>
              </a:spcBef>
              <a:buSzTx/>
              <a:buNone/>
              <a:defRPr sz="1898">
                <a:solidFill>
                  <a:srgbClr val="808080"/>
                </a:solidFill>
                <a:latin typeface="Calibri"/>
                <a:ea typeface="Calibri"/>
                <a:cs typeface="Calibri"/>
                <a:sym typeface="Calibri"/>
              </a:defRPr>
            </a:lvl1pPr>
            <a:lvl2pPr marL="393164" indent="-223655" defTabSz="482157">
              <a:lnSpc>
                <a:spcPts val="1793"/>
              </a:lnSpc>
              <a:spcBef>
                <a:spcPts val="896"/>
              </a:spcBef>
              <a:buSzPct val="100000"/>
              <a:buChar char="–"/>
              <a:defRPr sz="1898">
                <a:solidFill>
                  <a:srgbClr val="808080"/>
                </a:solidFill>
                <a:latin typeface="Calibri"/>
                <a:ea typeface="Calibri"/>
                <a:cs typeface="Calibri"/>
                <a:sym typeface="Calibri"/>
              </a:defRPr>
            </a:lvl2pPr>
            <a:lvl3pPr marL="245383" indent="93633" defTabSz="482157">
              <a:lnSpc>
                <a:spcPts val="1793"/>
              </a:lnSpc>
              <a:spcBef>
                <a:spcPts val="896"/>
              </a:spcBef>
              <a:buSzTx/>
              <a:buNone/>
              <a:defRPr sz="1898">
                <a:solidFill>
                  <a:srgbClr val="808080"/>
                </a:solidFill>
                <a:latin typeface="Calibri"/>
                <a:ea typeface="Calibri"/>
                <a:cs typeface="Calibri"/>
                <a:sym typeface="Calibri"/>
              </a:defRPr>
            </a:lvl3pPr>
            <a:lvl4pPr marL="747092" indent="-238567" defTabSz="482157">
              <a:lnSpc>
                <a:spcPts val="1793"/>
              </a:lnSpc>
              <a:spcBef>
                <a:spcPts val="896"/>
              </a:spcBef>
              <a:buSzPct val="100000"/>
              <a:buChar char="–"/>
              <a:defRPr sz="1898">
                <a:solidFill>
                  <a:srgbClr val="808080"/>
                </a:solidFill>
                <a:latin typeface="Calibri"/>
                <a:ea typeface="Calibri"/>
                <a:cs typeface="Calibri"/>
                <a:sym typeface="Calibri"/>
              </a:defRPr>
            </a:lvl4pPr>
            <a:lvl5pPr marL="916600" indent="-238567" defTabSz="482157">
              <a:lnSpc>
                <a:spcPts val="1793"/>
              </a:lnSpc>
              <a:spcBef>
                <a:spcPts val="896"/>
              </a:spcBef>
              <a:buSzPct val="100000"/>
              <a:buChar char="»"/>
              <a:defRPr sz="1898">
                <a:solidFill>
                  <a:srgbClr val="80808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xfrm>
            <a:off x="8467241" y="6430685"/>
            <a:ext cx="219561" cy="216456"/>
          </a:xfrm>
          <a:prstGeom prst="rect">
            <a:avLst/>
          </a:prstGeom>
        </p:spPr>
        <p:txBody>
          <a:bodyPr lIns="65023" tIns="65023" rIns="65023" bIns="65023" anchor="ctr"/>
          <a:lstStyle>
            <a:lvl1pPr algn="r" defTabSz="482157">
              <a:defRPr sz="633">
                <a:solidFill>
                  <a:srgbClr val="888888"/>
                </a:solidFill>
                <a:latin typeface="Calibri"/>
                <a:ea typeface="Calibri"/>
                <a:cs typeface="Calibri"/>
                <a:sym typeface="Calibri"/>
              </a:defRPr>
            </a:lvl1pPr>
          </a:lstStyle>
          <a:p>
            <a:fld id="{86CB4B4D-7CA3-9044-876B-883B54F8677D}" type="slidenum">
              <a:t>‹#›</a:t>
            </a:fld>
            <a:endParaRPr/>
          </a:p>
        </p:txBody>
      </p:sp>
      <p:pic>
        <p:nvPicPr>
          <p:cNvPr id="144" name="ESS-vit-logga.png" descr="ESS-vit-logga.png"/>
          <p:cNvPicPr>
            <a:picLocks noChangeAspect="1"/>
          </p:cNvPicPr>
          <p:nvPr/>
        </p:nvPicPr>
        <p:blipFill>
          <a:blip r:embed="rId2">
            <a:extLst/>
          </a:blip>
          <a:stretch>
            <a:fillRect/>
          </a:stretch>
        </p:blipFill>
        <p:spPr>
          <a:xfrm>
            <a:off x="7594010" y="319534"/>
            <a:ext cx="1370481" cy="733207"/>
          </a:xfrm>
          <a:prstGeom prst="rect">
            <a:avLst/>
          </a:prstGeom>
          <a:ln w="12700">
            <a:miter lim="400000"/>
          </a:ln>
        </p:spPr>
      </p:pic>
    </p:spTree>
    <p:extLst>
      <p:ext uri="{BB962C8B-B14F-4D97-AF65-F5344CB8AC3E}">
        <p14:creationId xmlns:p14="http://schemas.microsoft.com/office/powerpoint/2010/main" val="295643392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139136" cy="1143000"/>
          </a:xfrm>
          <a:prstGeom prst="rect">
            <a:avLst/>
          </a:prstGeom>
        </p:spPr>
        <p:txBody>
          <a:bodyPr vert="horz" lIns="91440" tIns="45720" rIns="91440" bIns="45720" rtlCol="0" anchor="ctr">
            <a:normAutofit/>
          </a:bodyPr>
          <a:lstStyle/>
          <a:p>
            <a:r>
              <a:rPr lang="en-US" noProof="0"/>
              <a:t>Click to edit Master title style</a:t>
            </a:r>
            <a:endParaRPr lang="en-GB" noProof="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3233B-D569-4A6E-878F-CDE152514C47}" type="datetime1">
              <a:rPr lang="en-GB" noProof="0" smtClean="0"/>
              <a:t>10/04/2019</a:t>
            </a:fld>
            <a:endParaRPr lang="en-GB" noProof="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noProof="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115BC-487E-4422-894C-CB7CD3E79223}" type="slidenum">
              <a:rPr lang="en-GB" noProof="0" smtClean="0"/>
              <a:t>‹#›</a:t>
            </a:fld>
            <a:endParaRPr lang="en-GB" noProof="0"/>
          </a:p>
        </p:txBody>
      </p:sp>
    </p:spTree>
    <p:extLst>
      <p:ext uri="{BB962C8B-B14F-4D97-AF65-F5344CB8AC3E}">
        <p14:creationId xmlns:p14="http://schemas.microsoft.com/office/powerpoint/2010/main" val="3806408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hf hdr="0" ftr="0" dt="0"/>
  <p:txStyles>
    <p:titleStyle>
      <a:lvl1pPr algn="l" defTabSz="914400" rtl="0" eaLnBrk="1" latinLnBrk="0" hangingPunct="1">
        <a:spcBef>
          <a:spcPct val="0"/>
        </a:spcBef>
        <a:buNone/>
        <a:defRPr sz="32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39.png"/><Relationship Id="rId7" Type="http://schemas.openxmlformats.org/officeDocument/2006/relationships/image" Target="../media/image2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1.png"/><Relationship Id="rId4" Type="http://schemas.openxmlformats.org/officeDocument/2006/relationships/image" Target="../media/image40.png"/><Relationship Id="rId9" Type="http://schemas.openxmlformats.org/officeDocument/2006/relationships/image" Target="../media/image29.jpg"/></Relationships>
</file>

<file path=ppt/slides/_rels/slide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40.png"/></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8.jpeg"/><Relationship Id="rId7" Type="http://schemas.openxmlformats.org/officeDocument/2006/relationships/image" Target="../media/image40.emf"/><Relationship Id="rId12" Type="http://schemas.openxmlformats.org/officeDocument/2006/relationships/image" Target="../media/image45.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image" Target="../media/image44.png"/><Relationship Id="rId5" Type="http://schemas.openxmlformats.org/officeDocument/2006/relationships/image" Target="../media/image39.jpeg"/><Relationship Id="rId10" Type="http://schemas.openxmlformats.org/officeDocument/2006/relationships/image" Target="../media/image43.png"/><Relationship Id="rId4" Type="http://schemas.openxmlformats.org/officeDocument/2006/relationships/image" Target="../media/image9.jpe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emf"/></Relationships>
</file>

<file path=ppt/slides/_rels/slide36.xml.rels><?xml version="1.0" encoding="UTF-8" standalone="yes"?>
<Relationships xmlns="http://schemas.openxmlformats.org/package/2006/relationships"><Relationship Id="rId2" Type="http://schemas.openxmlformats.org/officeDocument/2006/relationships/image" Target="../media/image71.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jpeg"/><Relationship Id="rId11" Type="http://schemas.openxmlformats.org/officeDocument/2006/relationships/image" Target="../media/image81.jpeg"/><Relationship Id="rId5" Type="http://schemas.openxmlformats.org/officeDocument/2006/relationships/image" Target="../media/image75.png"/><Relationship Id="rId10" Type="http://schemas.openxmlformats.org/officeDocument/2006/relationships/image" Target="../media/image80.jpeg"/><Relationship Id="rId4" Type="http://schemas.openxmlformats.org/officeDocument/2006/relationships/image" Target="../media/image74.png"/><Relationship Id="rId9" Type="http://schemas.openxmlformats.org/officeDocument/2006/relationships/image" Target="../media/image79.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670.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41.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0.png"/><Relationship Id="rId4" Type="http://schemas.openxmlformats.org/officeDocument/2006/relationships/image" Target="../media/image430.png"/></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2.mp4"/><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4C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GB" sz="4000" dirty="0"/>
              <a:t>Bayesian inference of conformational ensembles from limited structural data</a:t>
            </a:r>
          </a:p>
        </p:txBody>
      </p:sp>
      <p:sp>
        <p:nvSpPr>
          <p:cNvPr id="3" name="Subtitle 2"/>
          <p:cNvSpPr>
            <a:spLocks noGrp="1"/>
          </p:cNvSpPr>
          <p:nvPr>
            <p:ph type="subTitle" idx="1"/>
          </p:nvPr>
        </p:nvSpPr>
        <p:spPr/>
        <p:txBody>
          <a:bodyPr>
            <a:noAutofit/>
          </a:bodyPr>
          <a:lstStyle/>
          <a:p>
            <a:r>
              <a:rPr lang="en-GB" sz="2000" dirty="0">
                <a:solidFill>
                  <a:schemeClr val="bg1"/>
                </a:solidFill>
              </a:rPr>
              <a:t>Wojtek Potrzebowski</a:t>
            </a:r>
          </a:p>
          <a:p>
            <a:r>
              <a:rPr lang="en-GB" sz="2000" dirty="0">
                <a:solidFill>
                  <a:schemeClr val="bg1"/>
                </a:solidFill>
              </a:rPr>
              <a:t>Data Management and Software Centre, ESS</a:t>
            </a:r>
          </a:p>
          <a:p>
            <a:r>
              <a:rPr lang="en-GB" sz="2000" dirty="0">
                <a:solidFill>
                  <a:schemeClr val="bg1"/>
                </a:solidFill>
              </a:rPr>
              <a:t>Biochemistry and Structural Biology, LU</a:t>
            </a:r>
          </a:p>
        </p:txBody>
      </p:sp>
      <p:sp>
        <p:nvSpPr>
          <p:cNvPr id="4" name="Rectangle 3"/>
          <p:cNvSpPr/>
          <p:nvPr/>
        </p:nvSpPr>
        <p:spPr>
          <a:xfrm>
            <a:off x="2286000" y="5949280"/>
            <a:ext cx="4572000" cy="603242"/>
          </a:xfrm>
          <a:prstGeom prst="rect">
            <a:avLst/>
          </a:prstGeom>
        </p:spPr>
        <p:txBody>
          <a:bodyPr>
            <a:spAutoFit/>
          </a:bodyPr>
          <a:lstStyle/>
          <a:p>
            <a:pPr algn="ctr">
              <a:lnSpc>
                <a:spcPct val="120000"/>
              </a:lnSpc>
            </a:pPr>
            <a:r>
              <a:rPr lang="en-GB" sz="1600">
                <a:solidFill>
                  <a:srgbClr val="FFFFFF"/>
                </a:solidFill>
              </a:rPr>
              <a:t>www.europeanspallationsource.se</a:t>
            </a:r>
          </a:p>
          <a:p>
            <a:pPr algn="ctr"/>
            <a:fld id="{656E358F-28A8-D04A-99E6-206C49444CD4}" type="datetime3">
              <a:rPr lang="en-GB" sz="1400" smtClean="0">
                <a:solidFill>
                  <a:srgbClr val="FFFFFF"/>
                </a:solidFill>
              </a:rPr>
              <a:t>10 April, 2019</a:t>
            </a:fld>
            <a:endParaRPr lang="en-GB" sz="1400">
              <a:solidFill>
                <a:srgbClr val="FFFF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flipH="1" flipV="1">
            <a:off x="0" y="30692"/>
            <a:ext cx="1168548" cy="1468441"/>
          </a:xfrm>
          <a:prstGeom prst="rect">
            <a:avLst/>
          </a:prstGeom>
        </p:spPr>
      </p:pic>
    </p:spTree>
    <p:extLst>
      <p:ext uri="{BB962C8B-B14F-4D97-AF65-F5344CB8AC3E}">
        <p14:creationId xmlns:p14="http://schemas.microsoft.com/office/powerpoint/2010/main" val="1394613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3C73EF3-A5C1-794B-B3EC-25ACA1F6E291}"/>
              </a:ext>
            </a:extLst>
          </p:cNvPr>
          <p:cNvGrpSpPr/>
          <p:nvPr/>
        </p:nvGrpSpPr>
        <p:grpSpPr>
          <a:xfrm>
            <a:off x="179512" y="1967242"/>
            <a:ext cx="4104456" cy="4115820"/>
            <a:chOff x="3311860" y="3356992"/>
            <a:chExt cx="1800200" cy="2160240"/>
          </a:xfrm>
        </p:grpSpPr>
        <p:sp>
          <p:nvSpPr>
            <p:cNvPr id="12" name="Rectangle 11">
              <a:extLst>
                <a:ext uri="{FF2B5EF4-FFF2-40B4-BE49-F238E27FC236}">
                  <a16:creationId xmlns:a16="http://schemas.microsoft.com/office/drawing/2014/main" id="{4052C531-CF6E-6D4A-B19C-6C2F4A20F010}"/>
                </a:ext>
              </a:extLst>
            </p:cNvPr>
            <p:cNvSpPr/>
            <p:nvPr/>
          </p:nvSpPr>
          <p:spPr>
            <a:xfrm>
              <a:off x="3419872" y="3409909"/>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a:extLst>
                <a:ext uri="{FF2B5EF4-FFF2-40B4-BE49-F238E27FC236}">
                  <a16:creationId xmlns:a16="http://schemas.microsoft.com/office/drawing/2014/main" id="{5A7AD3CA-D4A8-1D46-9365-BA0B0DEAA97F}"/>
                </a:ext>
              </a:extLst>
            </p:cNvPr>
            <p:cNvSpPr/>
            <p:nvPr/>
          </p:nvSpPr>
          <p:spPr>
            <a:xfrm>
              <a:off x="3311860" y="3356992"/>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 name="Title 1"/>
          <p:cNvSpPr>
            <a:spLocks noGrp="1"/>
          </p:cNvSpPr>
          <p:nvPr>
            <p:ph type="title"/>
          </p:nvPr>
        </p:nvSpPr>
        <p:spPr>
          <a:xfrm>
            <a:off x="1" y="155986"/>
            <a:ext cx="7596335" cy="1143000"/>
          </a:xfrm>
        </p:spPr>
        <p:txBody>
          <a:bodyPr>
            <a:normAutofit/>
          </a:bodyPr>
          <a:lstStyle/>
          <a:p>
            <a:r>
              <a:rPr lang="en-US" sz="2600" dirty="0"/>
              <a:t>Multiple conformations contribute  to scattering curve</a:t>
            </a:r>
          </a:p>
        </p:txBody>
      </p:sp>
      <p:sp>
        <p:nvSpPr>
          <p:cNvPr id="4" name="Slide Number Placeholder 3"/>
          <p:cNvSpPr>
            <a:spLocks noGrp="1"/>
          </p:cNvSpPr>
          <p:nvPr>
            <p:ph type="sldNum" sz="quarter" idx="12"/>
          </p:nvPr>
        </p:nvSpPr>
        <p:spPr/>
        <p:txBody>
          <a:bodyPr/>
          <a:lstStyle/>
          <a:p>
            <a:fld id="{551115BC-487E-4422-894C-CB7CD3E79223}" type="slidenum">
              <a:rPr lang="sv-SE" smtClean="0"/>
              <a:t>10</a:t>
            </a:fld>
            <a:endParaRPr lang="sv-SE" dirty="0"/>
          </a:p>
        </p:txBody>
      </p:sp>
      <p:grpSp>
        <p:nvGrpSpPr>
          <p:cNvPr id="3" name="Group 2">
            <a:extLst>
              <a:ext uri="{FF2B5EF4-FFF2-40B4-BE49-F238E27FC236}">
                <a16:creationId xmlns:a16="http://schemas.microsoft.com/office/drawing/2014/main" id="{1FC302F8-66E5-6049-A7E4-881BB7B7327E}"/>
              </a:ext>
            </a:extLst>
          </p:cNvPr>
          <p:cNvGrpSpPr/>
          <p:nvPr/>
        </p:nvGrpSpPr>
        <p:grpSpPr>
          <a:xfrm>
            <a:off x="462632" y="2134417"/>
            <a:ext cx="3453487" cy="3741173"/>
            <a:chOff x="3394210" y="2073938"/>
            <a:chExt cx="4382070" cy="3826509"/>
          </a:xfrm>
        </p:grpSpPr>
        <p:pic>
          <p:nvPicPr>
            <p:cNvPr id="20" name="Picture 19">
              <a:extLst>
                <a:ext uri="{FF2B5EF4-FFF2-40B4-BE49-F238E27FC236}">
                  <a16:creationId xmlns:a16="http://schemas.microsoft.com/office/drawing/2014/main" id="{BAA2D6D1-947C-5843-BD61-4B3957E8E330}"/>
                </a:ext>
              </a:extLst>
            </p:cNvPr>
            <p:cNvPicPr>
              <a:picLocks noChangeAspect="1"/>
            </p:cNvPicPr>
            <p:nvPr/>
          </p:nvPicPr>
          <p:blipFill rotWithShape="1">
            <a:blip r:embed="rId3">
              <a:extLst>
                <a:ext uri="{28A0092B-C50C-407E-A947-70E740481C1C}">
                  <a14:useLocalDpi xmlns:a14="http://schemas.microsoft.com/office/drawing/2010/main"/>
                </a:ext>
              </a:extLst>
            </a:blip>
            <a:srcRect l="35825" t="40522" r="14563" b="7332"/>
            <a:stretch/>
          </p:blipFill>
          <p:spPr>
            <a:xfrm>
              <a:off x="3696154" y="2073938"/>
              <a:ext cx="2952328" cy="1636625"/>
            </a:xfrm>
            <a:prstGeom prst="rect">
              <a:avLst/>
            </a:prstGeom>
          </p:spPr>
        </p:pic>
        <p:pic>
          <p:nvPicPr>
            <p:cNvPr id="24" name="Picture 23">
              <a:extLst>
                <a:ext uri="{FF2B5EF4-FFF2-40B4-BE49-F238E27FC236}">
                  <a16:creationId xmlns:a16="http://schemas.microsoft.com/office/drawing/2014/main" id="{3D487558-C3F2-2E47-BEF4-B0C482ED34C2}"/>
                </a:ext>
              </a:extLst>
            </p:cNvPr>
            <p:cNvPicPr>
              <a:picLocks noChangeAspect="1"/>
            </p:cNvPicPr>
            <p:nvPr/>
          </p:nvPicPr>
          <p:blipFill rotWithShape="1">
            <a:blip r:embed="rId4">
              <a:extLst>
                <a:ext uri="{28A0092B-C50C-407E-A947-70E740481C1C}">
                  <a14:useLocalDpi xmlns:a14="http://schemas.microsoft.com/office/drawing/2010/main"/>
                </a:ext>
              </a:extLst>
            </a:blip>
            <a:srcRect l="35038" t="8294" r="24423" b="8128"/>
            <a:stretch/>
          </p:blipFill>
          <p:spPr>
            <a:xfrm>
              <a:off x="5520685" y="3057155"/>
              <a:ext cx="2255595" cy="2452646"/>
            </a:xfrm>
            <a:prstGeom prst="rect">
              <a:avLst/>
            </a:prstGeom>
          </p:spPr>
        </p:pic>
        <p:pic>
          <p:nvPicPr>
            <p:cNvPr id="22" name="Picture 21">
              <a:extLst>
                <a:ext uri="{FF2B5EF4-FFF2-40B4-BE49-F238E27FC236}">
                  <a16:creationId xmlns:a16="http://schemas.microsoft.com/office/drawing/2014/main" id="{92980595-397A-1D44-825E-CDC661D7860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94210" y="4250466"/>
              <a:ext cx="2404695" cy="1649981"/>
            </a:xfrm>
            <a:prstGeom prst="rect">
              <a:avLst/>
            </a:prstGeom>
          </p:spPr>
        </p:pic>
      </p:grpSp>
      <p:pic>
        <p:nvPicPr>
          <p:cNvPr id="16" name="Picture 4" descr="cardiac myosin binding protein C: tri-helix bundle-C2 small angle scattering data">
            <a:extLst>
              <a:ext uri="{FF2B5EF4-FFF2-40B4-BE49-F238E27FC236}">
                <a16:creationId xmlns:a16="http://schemas.microsoft.com/office/drawing/2014/main" id="{AA6D2AD7-F1B7-0D4A-9B41-81E3F670EAC5}"/>
              </a:ext>
            </a:extLst>
          </p:cNvPr>
          <p:cNvPicPr>
            <a:picLocks noChangeAspect="1" noChangeArrowheads="1"/>
          </p:cNvPicPr>
          <p:nvPr/>
        </p:nvPicPr>
        <p:blipFill>
          <a:blip r:embed="rId6">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4860032" y="2740074"/>
            <a:ext cx="4080767" cy="304466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E76DD619-AE9E-D047-931D-C09026370887}"/>
              </a:ext>
            </a:extLst>
          </p:cNvPr>
          <p:cNvSpPr/>
          <p:nvPr/>
        </p:nvSpPr>
        <p:spPr>
          <a:xfrm>
            <a:off x="4304849" y="3877049"/>
            <a:ext cx="288033" cy="198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TextBox 5">
            <a:extLst>
              <a:ext uri="{FF2B5EF4-FFF2-40B4-BE49-F238E27FC236}">
                <a16:creationId xmlns:a16="http://schemas.microsoft.com/office/drawing/2014/main" id="{23A299F0-7B38-6A41-8FCB-6C5B8E738BA5}"/>
              </a:ext>
            </a:extLst>
          </p:cNvPr>
          <p:cNvSpPr txBox="1"/>
          <p:nvPr/>
        </p:nvSpPr>
        <p:spPr>
          <a:xfrm>
            <a:off x="6403323" y="5885877"/>
            <a:ext cx="811441" cy="369332"/>
          </a:xfrm>
          <a:prstGeom prst="rect">
            <a:avLst/>
          </a:prstGeom>
          <a:noFill/>
        </p:spPr>
        <p:txBody>
          <a:bodyPr wrap="none" rtlCol="0">
            <a:spAutoFit/>
          </a:bodyPr>
          <a:lstStyle/>
          <a:p>
            <a:r>
              <a:rPr lang="sv-SE" i="1" dirty="0"/>
              <a:t>Q</a:t>
            </a:r>
            <a:r>
              <a:rPr lang="sv-SE" dirty="0"/>
              <a:t>[1/Å]</a:t>
            </a:r>
          </a:p>
        </p:txBody>
      </p:sp>
      <p:sp>
        <p:nvSpPr>
          <p:cNvPr id="14" name="TextBox 13">
            <a:extLst>
              <a:ext uri="{FF2B5EF4-FFF2-40B4-BE49-F238E27FC236}">
                <a16:creationId xmlns:a16="http://schemas.microsoft.com/office/drawing/2014/main" id="{13187742-E05F-9949-95A4-C776E444908D}"/>
              </a:ext>
            </a:extLst>
          </p:cNvPr>
          <p:cNvSpPr txBox="1"/>
          <p:nvPr/>
        </p:nvSpPr>
        <p:spPr>
          <a:xfrm rot="16200000">
            <a:off x="4404864" y="3791638"/>
            <a:ext cx="667170" cy="369332"/>
          </a:xfrm>
          <a:prstGeom prst="rect">
            <a:avLst/>
          </a:prstGeom>
          <a:noFill/>
        </p:spPr>
        <p:txBody>
          <a:bodyPr wrap="none" rtlCol="0">
            <a:spAutoFit/>
          </a:bodyPr>
          <a:lstStyle/>
          <a:p>
            <a:r>
              <a:rPr lang="sv-SE" dirty="0"/>
              <a:t>log</a:t>
            </a:r>
            <a:r>
              <a:rPr lang="sv-SE" i="1" dirty="0"/>
              <a:t>(I)</a:t>
            </a:r>
            <a:endParaRPr lang="sv-SE" dirty="0"/>
          </a:p>
        </p:txBody>
      </p:sp>
      <p:sp>
        <p:nvSpPr>
          <p:cNvPr id="7" name="TextBox 6">
            <a:extLst>
              <a:ext uri="{FF2B5EF4-FFF2-40B4-BE49-F238E27FC236}">
                <a16:creationId xmlns:a16="http://schemas.microsoft.com/office/drawing/2014/main" id="{25803451-EE9A-3A4E-B798-413B9CBD7F02}"/>
              </a:ext>
            </a:extLst>
          </p:cNvPr>
          <p:cNvSpPr txBox="1"/>
          <p:nvPr/>
        </p:nvSpPr>
        <p:spPr>
          <a:xfrm>
            <a:off x="2016915" y="3086512"/>
            <a:ext cx="508473" cy="461665"/>
          </a:xfrm>
          <a:prstGeom prst="rect">
            <a:avLst/>
          </a:prstGeom>
          <a:noFill/>
        </p:spPr>
        <p:txBody>
          <a:bodyPr wrap="none" rtlCol="0">
            <a:spAutoFit/>
          </a:bodyPr>
          <a:lstStyle/>
          <a:p>
            <a:r>
              <a:rPr lang="sv-SE" sz="2400" dirty="0"/>
              <a:t>w</a:t>
            </a:r>
            <a:r>
              <a:rPr lang="sv-SE" sz="2400" baseline="-25000" dirty="0"/>
              <a:t>1</a:t>
            </a:r>
          </a:p>
        </p:txBody>
      </p:sp>
      <p:sp>
        <p:nvSpPr>
          <p:cNvPr id="8" name="Rectangle 7">
            <a:extLst>
              <a:ext uri="{FF2B5EF4-FFF2-40B4-BE49-F238E27FC236}">
                <a16:creationId xmlns:a16="http://schemas.microsoft.com/office/drawing/2014/main" id="{5E5162D6-8048-4748-AB10-3C46C9C3EBFB}"/>
              </a:ext>
            </a:extLst>
          </p:cNvPr>
          <p:cNvSpPr/>
          <p:nvPr/>
        </p:nvSpPr>
        <p:spPr>
          <a:xfrm>
            <a:off x="3291488" y="4334005"/>
            <a:ext cx="508473" cy="461665"/>
          </a:xfrm>
          <a:prstGeom prst="rect">
            <a:avLst/>
          </a:prstGeom>
        </p:spPr>
        <p:txBody>
          <a:bodyPr wrap="none">
            <a:spAutoFit/>
          </a:bodyPr>
          <a:lstStyle/>
          <a:p>
            <a:r>
              <a:rPr lang="sv-SE" sz="2400" dirty="0"/>
              <a:t>w</a:t>
            </a:r>
            <a:r>
              <a:rPr lang="sv-SE" sz="2400" baseline="-25000" dirty="0"/>
              <a:t>2</a:t>
            </a:r>
          </a:p>
        </p:txBody>
      </p:sp>
      <p:sp>
        <p:nvSpPr>
          <p:cNvPr id="17" name="Rectangle 16">
            <a:extLst>
              <a:ext uri="{FF2B5EF4-FFF2-40B4-BE49-F238E27FC236}">
                <a16:creationId xmlns:a16="http://schemas.microsoft.com/office/drawing/2014/main" id="{65E67F08-634E-1D4E-9735-B185CDB7A5B0}"/>
              </a:ext>
            </a:extLst>
          </p:cNvPr>
          <p:cNvSpPr/>
          <p:nvPr/>
        </p:nvSpPr>
        <p:spPr>
          <a:xfrm>
            <a:off x="700593" y="5124324"/>
            <a:ext cx="508473" cy="461665"/>
          </a:xfrm>
          <a:prstGeom prst="rect">
            <a:avLst/>
          </a:prstGeom>
        </p:spPr>
        <p:txBody>
          <a:bodyPr wrap="none">
            <a:spAutoFit/>
          </a:bodyPr>
          <a:lstStyle/>
          <a:p>
            <a:r>
              <a:rPr lang="sv-SE" sz="2400" dirty="0"/>
              <a:t>w</a:t>
            </a:r>
            <a:r>
              <a:rPr lang="sv-SE" sz="2400" baseline="-25000" dirty="0"/>
              <a:t>3</a:t>
            </a:r>
          </a:p>
        </p:txBody>
      </p:sp>
      <p:sp>
        <p:nvSpPr>
          <p:cNvPr id="18" name="TextBox 17">
            <a:extLst>
              <a:ext uri="{FF2B5EF4-FFF2-40B4-BE49-F238E27FC236}">
                <a16:creationId xmlns:a16="http://schemas.microsoft.com/office/drawing/2014/main" id="{0A173BD3-0783-6C48-962D-E8CA2158D15D}"/>
              </a:ext>
            </a:extLst>
          </p:cNvPr>
          <p:cNvSpPr txBox="1"/>
          <p:nvPr/>
        </p:nvSpPr>
        <p:spPr>
          <a:xfrm>
            <a:off x="1275387" y="6255209"/>
            <a:ext cx="1912703" cy="954107"/>
          </a:xfrm>
          <a:prstGeom prst="rect">
            <a:avLst/>
          </a:prstGeom>
          <a:noFill/>
        </p:spPr>
        <p:txBody>
          <a:bodyPr wrap="none" rtlCol="0">
            <a:spAutoFit/>
          </a:bodyPr>
          <a:lstStyle/>
          <a:p>
            <a:r>
              <a:rPr lang="sv-SE" sz="2400" dirty="0"/>
              <a:t>w</a:t>
            </a:r>
            <a:r>
              <a:rPr lang="sv-SE" sz="2400" baseline="-25000" dirty="0"/>
              <a:t>1 </a:t>
            </a:r>
            <a:r>
              <a:rPr lang="sv-SE" sz="2400" dirty="0"/>
              <a:t>+w</a:t>
            </a:r>
            <a:r>
              <a:rPr lang="sv-SE" sz="2400" baseline="-25000" dirty="0"/>
              <a:t>2 </a:t>
            </a:r>
            <a:r>
              <a:rPr lang="sv-SE" sz="2400" dirty="0"/>
              <a:t>+w</a:t>
            </a:r>
            <a:r>
              <a:rPr lang="sv-SE" sz="2400" baseline="-25000" dirty="0"/>
              <a:t>3 </a:t>
            </a:r>
            <a:r>
              <a:rPr lang="sv-SE" sz="2400" dirty="0"/>
              <a:t>=1</a:t>
            </a:r>
          </a:p>
          <a:p>
            <a:endParaRPr lang="sv-SE" sz="2400" baseline="-25000" dirty="0"/>
          </a:p>
          <a:p>
            <a:endParaRPr lang="sv-SE" sz="2400" baseline="-25000" dirty="0"/>
          </a:p>
        </p:txBody>
      </p:sp>
    </p:spTree>
    <p:extLst>
      <p:ext uri="{BB962C8B-B14F-4D97-AF65-F5344CB8AC3E}">
        <p14:creationId xmlns:p14="http://schemas.microsoft.com/office/powerpoint/2010/main" val="163030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11</a:t>
            </a:fld>
            <a:endParaRPr lang="sv-SE" dirty="0"/>
          </a:p>
        </p:txBody>
      </p:sp>
      <p:sp>
        <p:nvSpPr>
          <p:cNvPr id="9" name="Rectangle 8"/>
          <p:cNvSpPr/>
          <p:nvPr/>
        </p:nvSpPr>
        <p:spPr>
          <a:xfrm>
            <a:off x="133164" y="1545280"/>
            <a:ext cx="8903332" cy="646331"/>
          </a:xfrm>
          <a:prstGeom prst="rect">
            <a:avLst/>
          </a:prstGeom>
        </p:spPr>
        <p:txBody>
          <a:bodyPr wrap="square">
            <a:spAutoFit/>
          </a:bodyPr>
          <a:lstStyle/>
          <a:p>
            <a:r>
              <a:rPr lang="en-US" dirty="0">
                <a:latin typeface="+mj-lt"/>
                <a:ea typeface="Geneva" charset="0"/>
                <a:cs typeface="Geneva" charset="0"/>
              </a:rPr>
              <a:t>The number of independent data points estimated from Nyquist-Shannon sampling theorem or maximum entropy regularization (</a:t>
            </a:r>
            <a:r>
              <a:rPr lang="en-US" dirty="0" err="1">
                <a:ea typeface="Geneva" charset="0"/>
                <a:cs typeface="Geneva" charset="0"/>
              </a:rPr>
              <a:t>Vestergaard</a:t>
            </a:r>
            <a:r>
              <a:rPr lang="en-US" dirty="0">
                <a:ea typeface="Geneva" charset="0"/>
                <a:cs typeface="Geneva" charset="0"/>
              </a:rPr>
              <a:t> and Hansen (2006))</a:t>
            </a:r>
            <a:endParaRPr lang="en-US" baseline="-25000" dirty="0">
              <a:latin typeface="+mj-lt"/>
              <a:ea typeface="Geneva" charset="0"/>
              <a:cs typeface="Geneva" charset="0"/>
            </a:endParaRPr>
          </a:p>
        </p:txBody>
      </p:sp>
      <p:sp>
        <p:nvSpPr>
          <p:cNvPr id="10" name="Title 4">
            <a:extLst>
              <a:ext uri="{FF2B5EF4-FFF2-40B4-BE49-F238E27FC236}">
                <a16:creationId xmlns:a16="http://schemas.microsoft.com/office/drawing/2014/main" id="{A2272F68-45AB-0E4B-857F-D0B3FC79D7EF}"/>
              </a:ext>
            </a:extLst>
          </p:cNvPr>
          <p:cNvSpPr>
            <a:spLocks noGrp="1"/>
          </p:cNvSpPr>
          <p:nvPr>
            <p:ph type="title"/>
          </p:nvPr>
        </p:nvSpPr>
        <p:spPr>
          <a:xfrm>
            <a:off x="0" y="274638"/>
            <a:ext cx="7596336" cy="1143000"/>
          </a:xfrm>
        </p:spPr>
        <p:txBody>
          <a:bodyPr>
            <a:normAutofit/>
          </a:bodyPr>
          <a:lstStyle/>
          <a:p>
            <a:r>
              <a:rPr lang="en-US" sz="2800" dirty="0"/>
              <a:t>SAXS data contains limited  structural information </a:t>
            </a:r>
          </a:p>
        </p:txBody>
      </p:sp>
      <p:sp>
        <p:nvSpPr>
          <p:cNvPr id="2" name="TextBox 1">
            <a:extLst>
              <a:ext uri="{FF2B5EF4-FFF2-40B4-BE49-F238E27FC236}">
                <a16:creationId xmlns:a16="http://schemas.microsoft.com/office/drawing/2014/main" id="{95A9C957-C241-9847-ACDE-ECF57D0B66C7}"/>
              </a:ext>
            </a:extLst>
          </p:cNvPr>
          <p:cNvSpPr txBox="1"/>
          <p:nvPr/>
        </p:nvSpPr>
        <p:spPr>
          <a:xfrm rot="16200000">
            <a:off x="1307869" y="3672602"/>
            <a:ext cx="1838452" cy="369332"/>
          </a:xfrm>
          <a:prstGeom prst="rect">
            <a:avLst/>
          </a:prstGeom>
          <a:noFill/>
        </p:spPr>
        <p:txBody>
          <a:bodyPr wrap="none" rtlCol="0">
            <a:spAutoFit/>
          </a:bodyPr>
          <a:lstStyle/>
          <a:p>
            <a:r>
              <a:rPr lang="en-US" dirty="0"/>
              <a:t>Number of points</a:t>
            </a:r>
            <a:endParaRPr lang="en-US" baseline="-25000" dirty="0"/>
          </a:p>
        </p:txBody>
      </p:sp>
      <p:sp>
        <p:nvSpPr>
          <p:cNvPr id="13" name="TextBox 12"/>
          <p:cNvSpPr txBox="1"/>
          <p:nvPr/>
        </p:nvSpPr>
        <p:spPr>
          <a:xfrm>
            <a:off x="3707846" y="5492660"/>
            <a:ext cx="1693284" cy="369332"/>
          </a:xfrm>
          <a:prstGeom prst="rect">
            <a:avLst/>
          </a:prstGeom>
          <a:solidFill>
            <a:schemeClr val="bg1"/>
          </a:solidFill>
        </p:spPr>
        <p:txBody>
          <a:bodyPr wrap="none" rtlCol="0">
            <a:spAutoFit/>
          </a:bodyPr>
          <a:lstStyle/>
          <a:p>
            <a:r>
              <a:rPr lang="en-US" dirty="0"/>
              <a:t>Increasing noise</a:t>
            </a:r>
          </a:p>
        </p:txBody>
      </p:sp>
      <p:sp>
        <p:nvSpPr>
          <p:cNvPr id="14" name="Rectangle 13">
            <a:extLst>
              <a:ext uri="{FF2B5EF4-FFF2-40B4-BE49-F238E27FC236}">
                <a16:creationId xmlns:a16="http://schemas.microsoft.com/office/drawing/2014/main" id="{796535F4-C466-FF41-A6E3-C08FB2DCBFD2}"/>
              </a:ext>
            </a:extLst>
          </p:cNvPr>
          <p:cNvSpPr/>
          <p:nvPr/>
        </p:nvSpPr>
        <p:spPr>
          <a:xfrm>
            <a:off x="615445" y="6266633"/>
            <a:ext cx="7164288" cy="400110"/>
          </a:xfrm>
          <a:prstGeom prst="rect">
            <a:avLst/>
          </a:prstGeom>
        </p:spPr>
        <p:txBody>
          <a:bodyPr wrap="square">
            <a:spAutoFit/>
          </a:bodyPr>
          <a:lstStyle/>
          <a:p>
            <a:pPr algn="ctr"/>
            <a:r>
              <a:rPr lang="en-US" sz="2000" dirty="0"/>
              <a:t>The number of independent measurement rarely exceeds </a:t>
            </a:r>
            <a:r>
              <a:rPr lang="en-US" sz="2000" b="1" dirty="0"/>
              <a:t>5-15</a:t>
            </a:r>
            <a:r>
              <a:rPr lang="en-US" sz="2000" dirty="0"/>
              <a:t>. </a:t>
            </a:r>
          </a:p>
        </p:txBody>
      </p:sp>
      <p:cxnSp>
        <p:nvCxnSpPr>
          <p:cNvPr id="7" name="Straight Connector 6">
            <a:extLst>
              <a:ext uri="{FF2B5EF4-FFF2-40B4-BE49-F238E27FC236}">
                <a16:creationId xmlns:a16="http://schemas.microsoft.com/office/drawing/2014/main" id="{A5372CCE-EEAF-F343-ABA3-B93B2E09D362}"/>
              </a:ext>
            </a:extLst>
          </p:cNvPr>
          <p:cNvCxnSpPr/>
          <p:nvPr/>
        </p:nvCxnSpPr>
        <p:spPr>
          <a:xfrm>
            <a:off x="2555776" y="5378542"/>
            <a:ext cx="3997424"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67E87418-DDD3-3C45-9F94-988C4611146F}"/>
              </a:ext>
            </a:extLst>
          </p:cNvPr>
          <p:cNvCxnSpPr>
            <a:cxnSpLocks/>
          </p:cNvCxnSpPr>
          <p:nvPr/>
        </p:nvCxnSpPr>
        <p:spPr>
          <a:xfrm flipV="1">
            <a:off x="2555776" y="2348880"/>
            <a:ext cx="0" cy="3029662"/>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6430CD31-06C7-B044-A603-47958EAA3BEE}"/>
              </a:ext>
            </a:extLst>
          </p:cNvPr>
          <p:cNvCxnSpPr/>
          <p:nvPr/>
        </p:nvCxnSpPr>
        <p:spPr>
          <a:xfrm>
            <a:off x="2699792" y="2996952"/>
            <a:ext cx="3672408"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Freeform 18">
            <a:extLst>
              <a:ext uri="{FF2B5EF4-FFF2-40B4-BE49-F238E27FC236}">
                <a16:creationId xmlns:a16="http://schemas.microsoft.com/office/drawing/2014/main" id="{85313A20-C04D-0F49-87D1-D4B11BDEBCD3}"/>
              </a:ext>
            </a:extLst>
          </p:cNvPr>
          <p:cNvSpPr/>
          <p:nvPr/>
        </p:nvSpPr>
        <p:spPr>
          <a:xfrm>
            <a:off x="2699792" y="2420888"/>
            <a:ext cx="3708400" cy="2872761"/>
          </a:xfrm>
          <a:custGeom>
            <a:avLst/>
            <a:gdLst>
              <a:gd name="connsiteX0" fmla="*/ 0 w 3708400"/>
              <a:gd name="connsiteY0" fmla="*/ 23691 h 2872761"/>
              <a:gd name="connsiteX1" fmla="*/ 825500 w 3708400"/>
              <a:gd name="connsiteY1" fmla="*/ 366591 h 2872761"/>
              <a:gd name="connsiteX2" fmla="*/ 3136900 w 3708400"/>
              <a:gd name="connsiteY2" fmla="*/ 2563691 h 2872761"/>
              <a:gd name="connsiteX3" fmla="*/ 3683000 w 3708400"/>
              <a:gd name="connsiteY3" fmla="*/ 2855791 h 2872761"/>
              <a:gd name="connsiteX4" fmla="*/ 3683000 w 3708400"/>
              <a:gd name="connsiteY4" fmla="*/ 2855791 h 2872761"/>
              <a:gd name="connsiteX5" fmla="*/ 3708400 w 3708400"/>
              <a:gd name="connsiteY5" fmla="*/ 2855791 h 287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8400" h="2872761">
                <a:moveTo>
                  <a:pt x="0" y="23691"/>
                </a:moveTo>
                <a:cubicBezTo>
                  <a:pt x="151341" y="-16526"/>
                  <a:pt x="302683" y="-56742"/>
                  <a:pt x="825500" y="366591"/>
                </a:cubicBezTo>
                <a:cubicBezTo>
                  <a:pt x="1348317" y="789924"/>
                  <a:pt x="2660650" y="2148824"/>
                  <a:pt x="3136900" y="2563691"/>
                </a:cubicBezTo>
                <a:cubicBezTo>
                  <a:pt x="3613150" y="2978558"/>
                  <a:pt x="3683000" y="2855791"/>
                  <a:pt x="3683000" y="2855791"/>
                </a:cubicBezTo>
                <a:lnTo>
                  <a:pt x="3683000" y="2855791"/>
                </a:lnTo>
                <a:lnTo>
                  <a:pt x="3708400" y="2855791"/>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sv-SE"/>
          </a:p>
        </p:txBody>
      </p:sp>
      <p:sp>
        <p:nvSpPr>
          <p:cNvPr id="20" name="TextBox 19">
            <a:extLst>
              <a:ext uri="{FF2B5EF4-FFF2-40B4-BE49-F238E27FC236}">
                <a16:creationId xmlns:a16="http://schemas.microsoft.com/office/drawing/2014/main" id="{4CAEC6D5-6FBB-9448-8A93-D258F5F3803C}"/>
              </a:ext>
            </a:extLst>
          </p:cNvPr>
          <p:cNvSpPr txBox="1"/>
          <p:nvPr/>
        </p:nvSpPr>
        <p:spPr>
          <a:xfrm>
            <a:off x="4622968" y="2591939"/>
            <a:ext cx="1646092" cy="369332"/>
          </a:xfrm>
          <a:prstGeom prst="rect">
            <a:avLst/>
          </a:prstGeom>
          <a:noFill/>
        </p:spPr>
        <p:txBody>
          <a:bodyPr wrap="none" rtlCol="0">
            <a:spAutoFit/>
          </a:bodyPr>
          <a:lstStyle/>
          <a:p>
            <a:r>
              <a:rPr lang="sv-SE" dirty="0"/>
              <a:t>Shannon </a:t>
            </a:r>
            <a:r>
              <a:rPr lang="sv-SE" dirty="0" err="1"/>
              <a:t>points</a:t>
            </a:r>
            <a:endParaRPr lang="sv-SE" dirty="0"/>
          </a:p>
        </p:txBody>
      </p:sp>
      <p:sp>
        <p:nvSpPr>
          <p:cNvPr id="21" name="TextBox 20">
            <a:extLst>
              <a:ext uri="{FF2B5EF4-FFF2-40B4-BE49-F238E27FC236}">
                <a16:creationId xmlns:a16="http://schemas.microsoft.com/office/drawing/2014/main" id="{BD8A3A02-38EC-F147-8C1E-08EC9209A1DF}"/>
              </a:ext>
            </a:extLst>
          </p:cNvPr>
          <p:cNvSpPr txBox="1"/>
          <p:nvPr/>
        </p:nvSpPr>
        <p:spPr>
          <a:xfrm>
            <a:off x="4920885" y="3719982"/>
            <a:ext cx="1331903" cy="369332"/>
          </a:xfrm>
          <a:prstGeom prst="rect">
            <a:avLst/>
          </a:prstGeom>
          <a:noFill/>
        </p:spPr>
        <p:txBody>
          <a:bodyPr wrap="none" rtlCol="0">
            <a:spAutoFit/>
          </a:bodyPr>
          <a:lstStyle/>
          <a:p>
            <a:r>
              <a:rPr lang="sv-SE" dirty="0" err="1"/>
              <a:t>Good</a:t>
            </a:r>
            <a:r>
              <a:rPr lang="sv-SE" dirty="0"/>
              <a:t> </a:t>
            </a:r>
            <a:r>
              <a:rPr lang="sv-SE" dirty="0" err="1"/>
              <a:t>points</a:t>
            </a:r>
            <a:endParaRPr lang="sv-SE" dirty="0"/>
          </a:p>
        </p:txBody>
      </p:sp>
    </p:spTree>
    <p:extLst>
      <p:ext uri="{BB962C8B-B14F-4D97-AF65-F5344CB8AC3E}">
        <p14:creationId xmlns:p14="http://schemas.microsoft.com/office/powerpoint/2010/main" val="65001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B7C51-3E01-7B42-A708-33139965158D}"/>
              </a:ext>
            </a:extLst>
          </p:cNvPr>
          <p:cNvSpPr>
            <a:spLocks noGrp="1"/>
          </p:cNvSpPr>
          <p:nvPr>
            <p:ph type="sldNum" sz="quarter" idx="12"/>
          </p:nvPr>
        </p:nvSpPr>
        <p:spPr/>
        <p:txBody>
          <a:bodyPr/>
          <a:lstStyle/>
          <a:p>
            <a:fld id="{551115BC-487E-4422-894C-CB7CD3E79223}" type="slidenum">
              <a:rPr lang="en-GB" noProof="0" smtClean="0"/>
              <a:t>12</a:t>
            </a:fld>
            <a:endParaRPr lang="en-GB" noProof="0" dirty="0"/>
          </a:p>
        </p:txBody>
      </p:sp>
      <p:sp>
        <p:nvSpPr>
          <p:cNvPr id="6" name="TextBox 5">
            <a:extLst>
              <a:ext uri="{FF2B5EF4-FFF2-40B4-BE49-F238E27FC236}">
                <a16:creationId xmlns:a16="http://schemas.microsoft.com/office/drawing/2014/main" id="{4908ED5E-6B25-3C4E-A5C4-1E4005A22C5F}"/>
              </a:ext>
            </a:extLst>
          </p:cNvPr>
          <p:cNvSpPr txBox="1"/>
          <p:nvPr/>
        </p:nvSpPr>
        <p:spPr>
          <a:xfrm>
            <a:off x="6300192" y="5733256"/>
            <a:ext cx="1143262" cy="461665"/>
          </a:xfrm>
          <a:prstGeom prst="rect">
            <a:avLst/>
          </a:prstGeom>
          <a:noFill/>
        </p:spPr>
        <p:txBody>
          <a:bodyPr wrap="none" rtlCol="0">
            <a:spAutoFit/>
          </a:bodyPr>
          <a:lstStyle/>
          <a:p>
            <a:r>
              <a:rPr lang="en-US" sz="2400" dirty="0"/>
              <a:t>N</a:t>
            </a:r>
            <a:r>
              <a:rPr lang="en-US" sz="2400" baseline="-25000" dirty="0"/>
              <a:t>s</a:t>
            </a:r>
            <a:r>
              <a:rPr lang="en-US" sz="2400" dirty="0"/>
              <a:t> = 8.7</a:t>
            </a:r>
            <a:endParaRPr lang="en-US" sz="2400" baseline="-25000" dirty="0"/>
          </a:p>
        </p:txBody>
      </p:sp>
      <p:sp>
        <p:nvSpPr>
          <p:cNvPr id="7" name="TextBox 6">
            <a:extLst>
              <a:ext uri="{FF2B5EF4-FFF2-40B4-BE49-F238E27FC236}">
                <a16:creationId xmlns:a16="http://schemas.microsoft.com/office/drawing/2014/main" id="{2B78170F-F583-0649-B46B-07367E686C53}"/>
              </a:ext>
            </a:extLst>
          </p:cNvPr>
          <p:cNvSpPr txBox="1"/>
          <p:nvPr/>
        </p:nvSpPr>
        <p:spPr>
          <a:xfrm>
            <a:off x="6300192" y="6217680"/>
            <a:ext cx="1159292" cy="461665"/>
          </a:xfrm>
          <a:prstGeom prst="rect">
            <a:avLst/>
          </a:prstGeom>
          <a:noFill/>
        </p:spPr>
        <p:txBody>
          <a:bodyPr wrap="none" rtlCol="0">
            <a:spAutoFit/>
          </a:bodyPr>
          <a:lstStyle/>
          <a:p>
            <a:r>
              <a:rPr lang="en-US" sz="2400" dirty="0"/>
              <a:t>N</a:t>
            </a:r>
            <a:r>
              <a:rPr lang="en-US" sz="2400" baseline="-25000" dirty="0"/>
              <a:t>g</a:t>
            </a:r>
            <a:r>
              <a:rPr lang="en-US" sz="2400" dirty="0"/>
              <a:t> = 6.1</a:t>
            </a:r>
            <a:endParaRPr lang="en-US" sz="2400" baseline="-25000" dirty="0"/>
          </a:p>
        </p:txBody>
      </p:sp>
      <p:sp>
        <p:nvSpPr>
          <p:cNvPr id="10" name="TextBox 9">
            <a:extLst>
              <a:ext uri="{FF2B5EF4-FFF2-40B4-BE49-F238E27FC236}">
                <a16:creationId xmlns:a16="http://schemas.microsoft.com/office/drawing/2014/main" id="{F2537CE6-3EAB-2943-B8F9-4DDFA93C114F}"/>
              </a:ext>
            </a:extLst>
          </p:cNvPr>
          <p:cNvSpPr txBox="1"/>
          <p:nvPr/>
        </p:nvSpPr>
        <p:spPr>
          <a:xfrm>
            <a:off x="4883722" y="1771545"/>
            <a:ext cx="4066178" cy="369332"/>
          </a:xfrm>
          <a:prstGeom prst="rect">
            <a:avLst/>
          </a:prstGeom>
          <a:noFill/>
        </p:spPr>
        <p:txBody>
          <a:bodyPr wrap="none" rtlCol="0">
            <a:spAutoFit/>
          </a:bodyPr>
          <a:lstStyle/>
          <a:p>
            <a:r>
              <a:rPr lang="en-US" sz="1800" b="1" dirty="0"/>
              <a:t>Cardiac myosin-binding protein C (SAXS) </a:t>
            </a:r>
          </a:p>
        </p:txBody>
      </p:sp>
      <p:sp>
        <p:nvSpPr>
          <p:cNvPr id="8" name="TextBox 7">
            <a:extLst>
              <a:ext uri="{FF2B5EF4-FFF2-40B4-BE49-F238E27FC236}">
                <a16:creationId xmlns:a16="http://schemas.microsoft.com/office/drawing/2014/main" id="{E8C89B11-9540-734D-8211-F0235D6AAC6A}"/>
              </a:ext>
            </a:extLst>
          </p:cNvPr>
          <p:cNvSpPr txBox="1"/>
          <p:nvPr/>
        </p:nvSpPr>
        <p:spPr>
          <a:xfrm>
            <a:off x="251520" y="1771545"/>
            <a:ext cx="2356286" cy="369332"/>
          </a:xfrm>
          <a:prstGeom prst="rect">
            <a:avLst/>
          </a:prstGeom>
          <a:noFill/>
        </p:spPr>
        <p:txBody>
          <a:bodyPr wrap="none" rtlCol="0">
            <a:spAutoFit/>
          </a:bodyPr>
          <a:lstStyle/>
          <a:p>
            <a:r>
              <a:rPr lang="en-US" sz="1800" b="1" dirty="0"/>
              <a:t>Calmodulin (SEC-SAXS)</a:t>
            </a:r>
          </a:p>
        </p:txBody>
      </p:sp>
      <p:pic>
        <p:nvPicPr>
          <p:cNvPr id="1026" name="Picture 2" descr="Calmodulin small angle scattering data">
            <a:extLst>
              <a:ext uri="{FF2B5EF4-FFF2-40B4-BE49-F238E27FC236}">
                <a16:creationId xmlns:a16="http://schemas.microsoft.com/office/drawing/2014/main" id="{ED8BE214-C686-4940-A752-D3562EAF6ACB}"/>
              </a:ext>
            </a:extLst>
          </p:cNvPr>
          <p:cNvPicPr>
            <a:picLocks noChangeAspect="1" noChangeArrowheads="1"/>
          </p:cNvPicPr>
          <p:nvPr/>
        </p:nvPicPr>
        <p:blipFill>
          <a:blip r:embed="rId3">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a:ext>
            </a:extLst>
          </a:blip>
          <a:srcRect/>
          <a:stretch>
            <a:fillRect/>
          </a:stretch>
        </p:blipFill>
        <p:spPr bwMode="auto">
          <a:xfrm>
            <a:off x="567190" y="2187236"/>
            <a:ext cx="3860794" cy="314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diac myosin binding protein C: tri-helix bundle-C2 small angle scattering data">
            <a:extLst>
              <a:ext uri="{FF2B5EF4-FFF2-40B4-BE49-F238E27FC236}">
                <a16:creationId xmlns:a16="http://schemas.microsoft.com/office/drawing/2014/main" id="{D01C4A3C-530C-B94C-92AB-FDC2A66F97A5}"/>
              </a:ext>
            </a:extLst>
          </p:cNvPr>
          <p:cNvPicPr>
            <a:picLocks noChangeAspect="1" noChangeArrowheads="1"/>
          </p:cNvPicPr>
          <p:nvPr/>
        </p:nvPicPr>
        <p:blipFill>
          <a:blip r:embed="rId4">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4883721" y="2245650"/>
            <a:ext cx="4080767" cy="30446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067BA8-4B70-884B-A5E2-4232AAA408B1}"/>
              </a:ext>
            </a:extLst>
          </p:cNvPr>
          <p:cNvSpPr txBox="1"/>
          <p:nvPr/>
        </p:nvSpPr>
        <p:spPr>
          <a:xfrm>
            <a:off x="1900540" y="5805264"/>
            <a:ext cx="1143262" cy="461665"/>
          </a:xfrm>
          <a:prstGeom prst="rect">
            <a:avLst/>
          </a:prstGeom>
          <a:noFill/>
        </p:spPr>
        <p:txBody>
          <a:bodyPr wrap="none" rtlCol="0">
            <a:spAutoFit/>
          </a:bodyPr>
          <a:lstStyle/>
          <a:p>
            <a:r>
              <a:rPr lang="en-US" sz="2400" dirty="0"/>
              <a:t>N</a:t>
            </a:r>
            <a:r>
              <a:rPr lang="en-US" sz="2400" baseline="-25000" dirty="0"/>
              <a:t>s</a:t>
            </a:r>
            <a:r>
              <a:rPr lang="en-US" sz="2400" dirty="0"/>
              <a:t> = 6.4</a:t>
            </a:r>
          </a:p>
        </p:txBody>
      </p:sp>
      <p:sp>
        <p:nvSpPr>
          <p:cNvPr id="13" name="TextBox 12">
            <a:extLst>
              <a:ext uri="{FF2B5EF4-FFF2-40B4-BE49-F238E27FC236}">
                <a16:creationId xmlns:a16="http://schemas.microsoft.com/office/drawing/2014/main" id="{82466057-94A9-6149-B282-83B4BB94F178}"/>
              </a:ext>
            </a:extLst>
          </p:cNvPr>
          <p:cNvSpPr txBox="1"/>
          <p:nvPr/>
        </p:nvSpPr>
        <p:spPr>
          <a:xfrm>
            <a:off x="1900540" y="6289688"/>
            <a:ext cx="1159292" cy="461665"/>
          </a:xfrm>
          <a:prstGeom prst="rect">
            <a:avLst/>
          </a:prstGeom>
          <a:noFill/>
        </p:spPr>
        <p:txBody>
          <a:bodyPr wrap="none" rtlCol="0">
            <a:spAutoFit/>
          </a:bodyPr>
          <a:lstStyle/>
          <a:p>
            <a:r>
              <a:rPr lang="en-US" sz="2400" dirty="0"/>
              <a:t>N</a:t>
            </a:r>
            <a:r>
              <a:rPr lang="en-US" sz="2400" baseline="-25000" dirty="0"/>
              <a:t>g</a:t>
            </a:r>
            <a:r>
              <a:rPr lang="en-US" sz="2400" dirty="0"/>
              <a:t> = 5.1</a:t>
            </a:r>
            <a:endParaRPr lang="en-US" sz="2400" baseline="-25000" dirty="0"/>
          </a:p>
        </p:txBody>
      </p:sp>
      <p:sp>
        <p:nvSpPr>
          <p:cNvPr id="14" name="Title 4">
            <a:extLst>
              <a:ext uri="{FF2B5EF4-FFF2-40B4-BE49-F238E27FC236}">
                <a16:creationId xmlns:a16="http://schemas.microsoft.com/office/drawing/2014/main" id="{64EEDBFB-4B6F-0F41-A552-DE6811A9590E}"/>
              </a:ext>
            </a:extLst>
          </p:cNvPr>
          <p:cNvSpPr txBox="1">
            <a:spLocks/>
          </p:cNvSpPr>
          <p:nvPr/>
        </p:nvSpPr>
        <p:spPr>
          <a:xfrm>
            <a:off x="0" y="83904"/>
            <a:ext cx="770952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baseline="0">
                <a:solidFill>
                  <a:schemeClr val="bg1"/>
                </a:solidFill>
                <a:latin typeface="+mj-lt"/>
                <a:ea typeface="+mj-ea"/>
                <a:cs typeface="+mj-cs"/>
              </a:defRPr>
            </a:lvl1pPr>
          </a:lstStyle>
          <a:p>
            <a:r>
              <a:rPr lang="en-US" sz="2800" dirty="0"/>
              <a:t>SAXS data contains limited structural information </a:t>
            </a:r>
          </a:p>
        </p:txBody>
      </p:sp>
      <p:sp>
        <p:nvSpPr>
          <p:cNvPr id="15" name="TextBox 14">
            <a:extLst>
              <a:ext uri="{FF2B5EF4-FFF2-40B4-BE49-F238E27FC236}">
                <a16:creationId xmlns:a16="http://schemas.microsoft.com/office/drawing/2014/main" id="{692DB5ED-901F-F041-B061-2D5BA0A9659D}"/>
              </a:ext>
            </a:extLst>
          </p:cNvPr>
          <p:cNvSpPr txBox="1"/>
          <p:nvPr/>
        </p:nvSpPr>
        <p:spPr>
          <a:xfrm>
            <a:off x="6403323" y="5229200"/>
            <a:ext cx="811441" cy="369332"/>
          </a:xfrm>
          <a:prstGeom prst="rect">
            <a:avLst/>
          </a:prstGeom>
          <a:noFill/>
        </p:spPr>
        <p:txBody>
          <a:bodyPr wrap="none" rtlCol="0">
            <a:spAutoFit/>
          </a:bodyPr>
          <a:lstStyle/>
          <a:p>
            <a:r>
              <a:rPr lang="sv-SE" i="1" dirty="0"/>
              <a:t>Q</a:t>
            </a:r>
            <a:r>
              <a:rPr lang="sv-SE" dirty="0"/>
              <a:t>[1/Å]</a:t>
            </a:r>
          </a:p>
        </p:txBody>
      </p:sp>
      <p:sp>
        <p:nvSpPr>
          <p:cNvPr id="16" name="TextBox 15">
            <a:extLst>
              <a:ext uri="{FF2B5EF4-FFF2-40B4-BE49-F238E27FC236}">
                <a16:creationId xmlns:a16="http://schemas.microsoft.com/office/drawing/2014/main" id="{1B3549B4-AB9D-2A46-AC91-B626CC730344}"/>
              </a:ext>
            </a:extLst>
          </p:cNvPr>
          <p:cNvSpPr txBox="1"/>
          <p:nvPr/>
        </p:nvSpPr>
        <p:spPr>
          <a:xfrm rot="16200000">
            <a:off x="4404864" y="3217879"/>
            <a:ext cx="667170" cy="369332"/>
          </a:xfrm>
          <a:prstGeom prst="rect">
            <a:avLst/>
          </a:prstGeom>
          <a:noFill/>
        </p:spPr>
        <p:txBody>
          <a:bodyPr wrap="none" rtlCol="0">
            <a:spAutoFit/>
          </a:bodyPr>
          <a:lstStyle/>
          <a:p>
            <a:r>
              <a:rPr lang="sv-SE" dirty="0"/>
              <a:t>log</a:t>
            </a:r>
            <a:r>
              <a:rPr lang="sv-SE" i="1" dirty="0"/>
              <a:t>(I)</a:t>
            </a:r>
            <a:endParaRPr lang="sv-SE" dirty="0"/>
          </a:p>
        </p:txBody>
      </p:sp>
      <p:sp>
        <p:nvSpPr>
          <p:cNvPr id="17" name="TextBox 16">
            <a:extLst>
              <a:ext uri="{FF2B5EF4-FFF2-40B4-BE49-F238E27FC236}">
                <a16:creationId xmlns:a16="http://schemas.microsoft.com/office/drawing/2014/main" id="{4A232923-0CE9-4644-989D-D8B440857D89}"/>
              </a:ext>
            </a:extLst>
          </p:cNvPr>
          <p:cNvSpPr txBox="1"/>
          <p:nvPr/>
        </p:nvSpPr>
        <p:spPr>
          <a:xfrm>
            <a:off x="2029052" y="5229200"/>
            <a:ext cx="811441" cy="369332"/>
          </a:xfrm>
          <a:prstGeom prst="rect">
            <a:avLst/>
          </a:prstGeom>
          <a:noFill/>
        </p:spPr>
        <p:txBody>
          <a:bodyPr wrap="none" rtlCol="0">
            <a:spAutoFit/>
          </a:bodyPr>
          <a:lstStyle/>
          <a:p>
            <a:r>
              <a:rPr lang="sv-SE" i="1" dirty="0"/>
              <a:t>Q</a:t>
            </a:r>
            <a:r>
              <a:rPr lang="sv-SE" dirty="0"/>
              <a:t>[1/Å]</a:t>
            </a:r>
          </a:p>
        </p:txBody>
      </p:sp>
      <p:sp>
        <p:nvSpPr>
          <p:cNvPr id="18" name="TextBox 17">
            <a:extLst>
              <a:ext uri="{FF2B5EF4-FFF2-40B4-BE49-F238E27FC236}">
                <a16:creationId xmlns:a16="http://schemas.microsoft.com/office/drawing/2014/main" id="{687639F9-8F72-7949-93EF-BC9EC8E414C7}"/>
              </a:ext>
            </a:extLst>
          </p:cNvPr>
          <p:cNvSpPr txBox="1"/>
          <p:nvPr/>
        </p:nvSpPr>
        <p:spPr>
          <a:xfrm rot="16200000">
            <a:off x="30593" y="3217879"/>
            <a:ext cx="667170" cy="369332"/>
          </a:xfrm>
          <a:prstGeom prst="rect">
            <a:avLst/>
          </a:prstGeom>
          <a:noFill/>
        </p:spPr>
        <p:txBody>
          <a:bodyPr wrap="none" rtlCol="0">
            <a:spAutoFit/>
          </a:bodyPr>
          <a:lstStyle/>
          <a:p>
            <a:r>
              <a:rPr lang="sv-SE" dirty="0"/>
              <a:t>log</a:t>
            </a:r>
            <a:r>
              <a:rPr lang="sv-SE" i="1" dirty="0"/>
              <a:t>(I)</a:t>
            </a:r>
            <a:endParaRPr lang="sv-SE" dirty="0"/>
          </a:p>
        </p:txBody>
      </p:sp>
    </p:spTree>
    <p:extLst>
      <p:ext uri="{BB962C8B-B14F-4D97-AF65-F5344CB8AC3E}">
        <p14:creationId xmlns:p14="http://schemas.microsoft.com/office/powerpoint/2010/main" val="1458990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DFFBB-F349-A64D-9907-A6DEA2E220F5}"/>
              </a:ext>
            </a:extLst>
          </p:cNvPr>
          <p:cNvSpPr>
            <a:spLocks noGrp="1"/>
          </p:cNvSpPr>
          <p:nvPr>
            <p:ph type="title"/>
          </p:nvPr>
        </p:nvSpPr>
        <p:spPr>
          <a:xfrm>
            <a:off x="0" y="274638"/>
            <a:ext cx="7524328" cy="1143000"/>
          </a:xfrm>
        </p:spPr>
        <p:txBody>
          <a:bodyPr>
            <a:normAutofit/>
          </a:bodyPr>
          <a:lstStyle/>
          <a:p>
            <a:r>
              <a:rPr lang="en-US" sz="2600" dirty="0"/>
              <a:t>Many parameters describe conformational ensembles</a:t>
            </a:r>
          </a:p>
        </p:txBody>
      </p:sp>
      <p:sp>
        <p:nvSpPr>
          <p:cNvPr id="3" name="Content Placeholder 2">
            <a:extLst>
              <a:ext uri="{FF2B5EF4-FFF2-40B4-BE49-F238E27FC236}">
                <a16:creationId xmlns:a16="http://schemas.microsoft.com/office/drawing/2014/main" id="{ED0610AA-7786-BD49-AB08-3C4F5EAAE75F}"/>
              </a:ext>
            </a:extLst>
          </p:cNvPr>
          <p:cNvSpPr>
            <a:spLocks noGrp="1"/>
          </p:cNvSpPr>
          <p:nvPr>
            <p:ph idx="1"/>
          </p:nvPr>
        </p:nvSpPr>
        <p:spPr>
          <a:xfrm>
            <a:off x="457200" y="1600200"/>
            <a:ext cx="8229600" cy="5257800"/>
          </a:xfrm>
        </p:spPr>
        <p:txBody>
          <a:bodyPr>
            <a:normAutofit/>
          </a:bodyPr>
          <a:lstStyle/>
          <a:p>
            <a:pPr algn="just"/>
            <a:r>
              <a:rPr lang="en-US" sz="2400" dirty="0">
                <a:latin typeface="Calibri" panose="020F0502020204030204" pitchFamily="34" charset="0"/>
                <a:cs typeface="Calibri" panose="020F0502020204030204" pitchFamily="34" charset="0"/>
              </a:rPr>
              <a:t>Thousands of parameters may be required to define ensemble</a:t>
            </a:r>
            <a:endParaRPr lang="en-US" sz="2400" dirty="0"/>
          </a:p>
          <a:p>
            <a:pPr algn="just"/>
            <a:r>
              <a:rPr lang="en-US" sz="2400" dirty="0"/>
              <a:t>Ensembles can be represented in discrete or continuous space</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r>
              <a:rPr lang="en-US" sz="2400" dirty="0">
                <a:latin typeface="Symbol" pitchFamily="2" charset="2"/>
              </a:rPr>
              <a:t>𝞆</a:t>
            </a:r>
            <a:r>
              <a:rPr lang="en-US" sz="2400" baseline="30000" dirty="0"/>
              <a:t>2</a:t>
            </a:r>
            <a:r>
              <a:rPr lang="en-US" sz="2400" dirty="0"/>
              <a:t> based optimization leads to overfitting</a:t>
            </a:r>
          </a:p>
        </p:txBody>
      </p:sp>
      <p:sp>
        <p:nvSpPr>
          <p:cNvPr id="4" name="Slide Number Placeholder 3">
            <a:extLst>
              <a:ext uri="{FF2B5EF4-FFF2-40B4-BE49-F238E27FC236}">
                <a16:creationId xmlns:a16="http://schemas.microsoft.com/office/drawing/2014/main" id="{5917F524-5DC5-6241-A58A-F9853719BC65}"/>
              </a:ext>
            </a:extLst>
          </p:cNvPr>
          <p:cNvSpPr>
            <a:spLocks noGrp="1"/>
          </p:cNvSpPr>
          <p:nvPr>
            <p:ph type="sldNum" sz="quarter" idx="12"/>
          </p:nvPr>
        </p:nvSpPr>
        <p:spPr/>
        <p:txBody>
          <a:bodyPr/>
          <a:lstStyle/>
          <a:p>
            <a:fld id="{551115BC-487E-4422-894C-CB7CD3E79223}" type="slidenum">
              <a:rPr lang="en-GB" noProof="0" smtClean="0"/>
              <a:t>13</a:t>
            </a:fld>
            <a:endParaRPr lang="en-GB" noProof="0"/>
          </a:p>
        </p:txBody>
      </p:sp>
      <p:pic>
        <p:nvPicPr>
          <p:cNvPr id="5" name="disordered3.mp4">
            <a:hlinkClick r:id="" action="ppaction://media"/>
            <a:extLst>
              <a:ext uri="{FF2B5EF4-FFF2-40B4-BE49-F238E27FC236}">
                <a16:creationId xmlns:a16="http://schemas.microsoft.com/office/drawing/2014/main" id="{C82B961B-17CC-5D4D-AF0C-FE0E36D2A2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8138" t="4085" r="25637" b="6267"/>
          <a:stretch/>
        </p:blipFill>
        <p:spPr>
          <a:xfrm>
            <a:off x="5292080" y="2736069"/>
            <a:ext cx="2962672" cy="2651467"/>
          </a:xfrm>
          <a:prstGeom prst="rect">
            <a:avLst/>
          </a:prstGeom>
        </p:spPr>
      </p:pic>
      <p:pic>
        <p:nvPicPr>
          <p:cNvPr id="8" name="Picture 7" descr="image_pdbs_ch.png">
            <a:extLst>
              <a:ext uri="{FF2B5EF4-FFF2-40B4-BE49-F238E27FC236}">
                <a16:creationId xmlns:a16="http://schemas.microsoft.com/office/drawing/2014/main" id="{3223C8AB-4E24-E94D-81DB-A746D886A4D4}"/>
              </a:ext>
            </a:extLst>
          </p:cNvPr>
          <p:cNvPicPr>
            <a:picLocks noChangeAspect="1"/>
          </p:cNvPicPr>
          <p:nvPr/>
        </p:nvPicPr>
        <p:blipFill rotWithShape="1">
          <a:blip r:embed="rId6">
            <a:alphaModFix/>
            <a:extLst>
              <a:ext uri="{28A0092B-C50C-407E-A947-70E740481C1C}">
                <a14:useLocalDpi xmlns:a14="http://schemas.microsoft.com/office/drawing/2010/main"/>
              </a:ext>
            </a:extLst>
          </a:blip>
          <a:srcRect l="35621" r="12908" b="2178"/>
          <a:stretch/>
        </p:blipFill>
        <p:spPr>
          <a:xfrm>
            <a:off x="1475656" y="2534366"/>
            <a:ext cx="3384376" cy="3054874"/>
          </a:xfrm>
          <a:prstGeom prst="rect">
            <a:avLst/>
          </a:prstGeom>
        </p:spPr>
      </p:pic>
    </p:spTree>
    <p:extLst>
      <p:ext uri="{BB962C8B-B14F-4D97-AF65-F5344CB8AC3E}">
        <p14:creationId xmlns:p14="http://schemas.microsoft.com/office/powerpoint/2010/main" val="5613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8F91-0CF1-6A49-B8A1-7C00FBD8753B}"/>
              </a:ext>
            </a:extLst>
          </p:cNvPr>
          <p:cNvSpPr>
            <a:spLocks noGrp="1"/>
          </p:cNvSpPr>
          <p:nvPr>
            <p:ph type="title"/>
          </p:nvPr>
        </p:nvSpPr>
        <p:spPr/>
        <p:txBody>
          <a:bodyPr>
            <a:normAutofit/>
          </a:bodyPr>
          <a:lstStyle/>
          <a:p>
            <a:r>
              <a:rPr lang="en-US" sz="2800" dirty="0">
                <a:latin typeface="Calibri" panose="020F0502020204030204" pitchFamily="34" charset="0"/>
                <a:cs typeface="Times New Roman" panose="02020603050405020304" pitchFamily="18" charset="0"/>
              </a:rPr>
              <a:t>What do we want from our inference method?</a:t>
            </a:r>
            <a:endParaRPr lang="sv-SE" sz="2800" dirty="0"/>
          </a:p>
        </p:txBody>
      </p:sp>
      <p:sp>
        <p:nvSpPr>
          <p:cNvPr id="3" name="Content Placeholder 2">
            <a:extLst>
              <a:ext uri="{FF2B5EF4-FFF2-40B4-BE49-F238E27FC236}">
                <a16:creationId xmlns:a16="http://schemas.microsoft.com/office/drawing/2014/main" id="{B1D2A956-9580-2D46-85F6-C36937CC1749}"/>
              </a:ext>
            </a:extLst>
          </p:cNvPr>
          <p:cNvSpPr>
            <a:spLocks noGrp="1"/>
          </p:cNvSpPr>
          <p:nvPr>
            <p:ph idx="1"/>
          </p:nvPr>
        </p:nvSpPr>
        <p:spPr>
          <a:xfrm>
            <a:off x="457200" y="2143397"/>
            <a:ext cx="8229600" cy="3517851"/>
          </a:xfrm>
        </p:spPr>
        <p:txBody>
          <a:bodyPr>
            <a:noAutofit/>
          </a:bodyPr>
          <a:lstStyle/>
          <a:p>
            <a:pPr marL="214313" indent="-214313"/>
            <a:r>
              <a:rPr lang="en-US" sz="2400" dirty="0"/>
              <a:t>We want to extract as much information from the experimental data as possible</a:t>
            </a:r>
          </a:p>
          <a:p>
            <a:pPr marL="214313" indent="-214313"/>
            <a:endParaRPr lang="en-US" sz="2400" dirty="0"/>
          </a:p>
          <a:p>
            <a:pPr marL="214313" indent="-214313"/>
            <a:r>
              <a:rPr lang="en-US" sz="2400" dirty="0"/>
              <a:t>Avoid overfitting to experimental noise</a:t>
            </a:r>
          </a:p>
          <a:p>
            <a:pPr marL="214313" indent="-214313"/>
            <a:endParaRPr lang="en-US" sz="2400" dirty="0"/>
          </a:p>
          <a:p>
            <a:pPr marL="214313" indent="-214313"/>
            <a:r>
              <a:rPr lang="en-US" sz="2400" dirty="0"/>
              <a:t>Quantify the uncertainty in the inference</a:t>
            </a:r>
          </a:p>
          <a:p>
            <a:pPr marL="214313" indent="-214313"/>
            <a:endParaRPr lang="en-US" sz="2400" dirty="0"/>
          </a:p>
          <a:p>
            <a:pPr marL="214313" indent="-214313"/>
            <a:r>
              <a:rPr lang="en-US" sz="2400" dirty="0"/>
              <a:t>Combine multiple sources of data: simulation and experimental data sources</a:t>
            </a:r>
          </a:p>
        </p:txBody>
      </p:sp>
      <p:sp>
        <p:nvSpPr>
          <p:cNvPr id="4" name="Slide Number Placeholder 3">
            <a:extLst>
              <a:ext uri="{FF2B5EF4-FFF2-40B4-BE49-F238E27FC236}">
                <a16:creationId xmlns:a16="http://schemas.microsoft.com/office/drawing/2014/main" id="{B90D5E50-E714-3A48-918F-1650B0D53E0A}"/>
              </a:ext>
            </a:extLst>
          </p:cNvPr>
          <p:cNvSpPr>
            <a:spLocks noGrp="1"/>
          </p:cNvSpPr>
          <p:nvPr>
            <p:ph type="sldNum" sz="quarter" idx="12"/>
          </p:nvPr>
        </p:nvSpPr>
        <p:spPr/>
        <p:txBody>
          <a:bodyPr/>
          <a:lstStyle/>
          <a:p>
            <a:fld id="{551115BC-487E-4422-894C-CB7CD3E79223}" type="slidenum">
              <a:rPr lang="en-GB" noProof="0" smtClean="0"/>
              <a:t>14</a:t>
            </a:fld>
            <a:endParaRPr lang="en-GB" noProof="0"/>
          </a:p>
        </p:txBody>
      </p:sp>
      <p:sp>
        <p:nvSpPr>
          <p:cNvPr id="5" name="Rectangle 4">
            <a:extLst>
              <a:ext uri="{FF2B5EF4-FFF2-40B4-BE49-F238E27FC236}">
                <a16:creationId xmlns:a16="http://schemas.microsoft.com/office/drawing/2014/main" id="{50527ADE-D68E-C941-83B9-44BF5A6DB6FC}"/>
              </a:ext>
            </a:extLst>
          </p:cNvPr>
          <p:cNvSpPr/>
          <p:nvPr/>
        </p:nvSpPr>
        <p:spPr>
          <a:xfrm>
            <a:off x="683568" y="5772725"/>
            <a:ext cx="5869632" cy="954107"/>
          </a:xfrm>
          <a:prstGeom prst="rect">
            <a:avLst/>
          </a:prstGeom>
        </p:spPr>
        <p:txBody>
          <a:bodyPr wrap="square">
            <a:spAutoFit/>
          </a:bodyPr>
          <a:lstStyle/>
          <a:p>
            <a:pPr marL="214313" indent="-214313"/>
            <a:endParaRPr lang="en-US" sz="2800" dirty="0"/>
          </a:p>
          <a:p>
            <a:pPr marL="214313" indent="-214313"/>
            <a:r>
              <a:rPr lang="en-US" sz="2800" dirty="0"/>
              <a:t>-&gt; Bayesian Inference to the rescue!</a:t>
            </a:r>
          </a:p>
        </p:txBody>
      </p:sp>
    </p:spTree>
    <p:extLst>
      <p:ext uri="{BB962C8B-B14F-4D97-AF65-F5344CB8AC3E}">
        <p14:creationId xmlns:p14="http://schemas.microsoft.com/office/powerpoint/2010/main" val="198292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a:t>Method to infer conformational ensembles</a:t>
            </a:r>
          </a:p>
        </p:txBody>
      </p:sp>
      <p:sp>
        <p:nvSpPr>
          <p:cNvPr id="4" name="Slide Number Placeholder 3"/>
          <p:cNvSpPr>
            <a:spLocks noGrp="1"/>
          </p:cNvSpPr>
          <p:nvPr>
            <p:ph type="sldNum" sz="quarter" idx="12"/>
          </p:nvPr>
        </p:nvSpPr>
        <p:spPr>
          <a:xfrm>
            <a:off x="6553200" y="6376243"/>
            <a:ext cx="2133600" cy="365125"/>
          </a:xfrm>
        </p:spPr>
        <p:txBody>
          <a:bodyPr/>
          <a:lstStyle/>
          <a:p>
            <a:fld id="{551115BC-487E-4422-894C-CB7CD3E79223}" type="slidenum">
              <a:rPr lang="sv-SE" smtClean="0"/>
              <a:t>15</a:t>
            </a:fld>
            <a:endParaRPr lang="sv-SE" dirty="0"/>
          </a:p>
        </p:txBody>
      </p:sp>
      <p:sp>
        <p:nvSpPr>
          <p:cNvPr id="21" name="TextBox 20"/>
          <p:cNvSpPr txBox="1"/>
          <p:nvPr/>
        </p:nvSpPr>
        <p:spPr>
          <a:xfrm>
            <a:off x="-15158192" y="-27384"/>
            <a:ext cx="6298660" cy="461665"/>
          </a:xfrm>
          <a:prstGeom prst="rect">
            <a:avLst/>
          </a:prstGeom>
          <a:noFill/>
        </p:spPr>
        <p:txBody>
          <a:bodyPr wrap="square" rtlCol="0">
            <a:spAutoFit/>
          </a:bodyPr>
          <a:lstStyle/>
          <a:p>
            <a:r>
              <a:rPr lang="en-US" sz="2400" dirty="0"/>
              <a:t> W</a:t>
            </a:r>
            <a:r>
              <a:rPr lang="en-US" sz="2400" baseline="-25000" dirty="0"/>
              <a:t>1</a:t>
            </a:r>
            <a:r>
              <a:rPr lang="en-US" sz="2400" dirty="0"/>
              <a:t> = 0.2	     W</a:t>
            </a:r>
            <a:r>
              <a:rPr lang="en-US" sz="2400" baseline="-25000" dirty="0"/>
              <a:t>2</a:t>
            </a:r>
            <a:r>
              <a:rPr lang="en-US" sz="2400" dirty="0"/>
              <a:t> = 0.3	        W</a:t>
            </a:r>
            <a:r>
              <a:rPr lang="en-US" sz="2400" baseline="-25000" dirty="0"/>
              <a:t>3</a:t>
            </a:r>
            <a:r>
              <a:rPr lang="en-US" sz="2400" dirty="0"/>
              <a:t> = 0.5</a:t>
            </a:r>
          </a:p>
        </p:txBody>
      </p:sp>
      <p:pic>
        <p:nvPicPr>
          <p:cNvPr id="7" name="Picture 6" descr="image_pdbs_ch.png"/>
          <p:cNvPicPr>
            <a:picLocks noChangeAspect="1"/>
          </p:cNvPicPr>
          <p:nvPr/>
        </p:nvPicPr>
        <p:blipFill rotWithShape="1">
          <a:blip r:embed="rId3">
            <a:alphaModFix/>
            <a:extLst>
              <a:ext uri="{28A0092B-C50C-407E-A947-70E740481C1C}">
                <a14:useLocalDpi xmlns:a14="http://schemas.microsoft.com/office/drawing/2010/main"/>
              </a:ext>
            </a:extLst>
          </a:blip>
          <a:srcRect l="35621" r="12908" b="2178"/>
          <a:stretch/>
        </p:blipFill>
        <p:spPr>
          <a:xfrm>
            <a:off x="107504" y="2830744"/>
            <a:ext cx="2792120" cy="2520280"/>
          </a:xfrm>
          <a:prstGeom prst="rect">
            <a:avLst/>
          </a:prstGeom>
        </p:spPr>
      </p:pic>
      <p:sp>
        <p:nvSpPr>
          <p:cNvPr id="14" name="Rounded Rectangle 13"/>
          <p:cNvSpPr/>
          <p:nvPr/>
        </p:nvSpPr>
        <p:spPr>
          <a:xfrm>
            <a:off x="179512" y="2758736"/>
            <a:ext cx="2602767"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61781" y="2372707"/>
            <a:ext cx="2483565" cy="369332"/>
          </a:xfrm>
          <a:prstGeom prst="rect">
            <a:avLst/>
          </a:prstGeom>
          <a:noFill/>
        </p:spPr>
        <p:txBody>
          <a:bodyPr wrap="none" rtlCol="0">
            <a:spAutoFit/>
          </a:bodyPr>
          <a:lstStyle/>
          <a:p>
            <a:r>
              <a:rPr lang="en-US" dirty="0"/>
              <a:t>Monte Carlo simulations</a:t>
            </a:r>
          </a:p>
        </p:txBody>
      </p:sp>
      <p:grpSp>
        <p:nvGrpSpPr>
          <p:cNvPr id="23" name="Group 22"/>
          <p:cNvGrpSpPr/>
          <p:nvPr/>
        </p:nvGrpSpPr>
        <p:grpSpPr>
          <a:xfrm>
            <a:off x="2843809" y="2372707"/>
            <a:ext cx="2532884" cy="3396417"/>
            <a:chOff x="2843809" y="2754939"/>
            <a:chExt cx="2532884" cy="3396417"/>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31100" r="20863"/>
            <a:stretch/>
          </p:blipFill>
          <p:spPr>
            <a:xfrm>
              <a:off x="3372590" y="3577964"/>
              <a:ext cx="1703466" cy="1651236"/>
            </a:xfrm>
            <a:prstGeom prst="rect">
              <a:avLst/>
            </a:prstGeom>
          </p:spPr>
        </p:pic>
        <p:sp>
          <p:nvSpPr>
            <p:cNvPr id="12" name="Rounded Rectangle 11"/>
            <p:cNvSpPr/>
            <p:nvPr/>
          </p:nvSpPr>
          <p:spPr>
            <a:xfrm>
              <a:off x="3203848" y="3140968"/>
              <a:ext cx="2088232"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97812" y="2754939"/>
              <a:ext cx="1691489" cy="369332"/>
            </a:xfrm>
            <a:prstGeom prst="rect">
              <a:avLst/>
            </a:prstGeom>
            <a:noFill/>
          </p:spPr>
          <p:txBody>
            <a:bodyPr wrap="none" rtlCol="0">
              <a:spAutoFit/>
            </a:bodyPr>
            <a:lstStyle/>
            <a:p>
              <a:r>
                <a:rPr lang="en-US" dirty="0"/>
                <a:t>Model selection</a:t>
              </a:r>
            </a:p>
          </p:txBody>
        </p:sp>
        <p:sp>
          <p:nvSpPr>
            <p:cNvPr id="19" name="TextBox 18"/>
            <p:cNvSpPr txBox="1"/>
            <p:nvPr/>
          </p:nvSpPr>
          <p:spPr>
            <a:xfrm>
              <a:off x="3110432" y="5782024"/>
              <a:ext cx="2266261" cy="369332"/>
            </a:xfrm>
            <a:prstGeom prst="rect">
              <a:avLst/>
            </a:prstGeom>
            <a:noFill/>
          </p:spPr>
          <p:txBody>
            <a:bodyPr wrap="none" rtlCol="0">
              <a:spAutoFit/>
            </a:bodyPr>
            <a:lstStyle/>
            <a:p>
              <a:pPr algn="ctr"/>
              <a:r>
                <a:rPr lang="en-US" dirty="0"/>
                <a:t>Approximate Bayesian</a:t>
              </a:r>
            </a:p>
          </p:txBody>
        </p:sp>
        <p:sp>
          <p:nvSpPr>
            <p:cNvPr id="16" name="Striped Right Arrow 15"/>
            <p:cNvSpPr/>
            <p:nvPr/>
          </p:nvSpPr>
          <p:spPr>
            <a:xfrm>
              <a:off x="2843809"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357057" y="2398696"/>
            <a:ext cx="3652246" cy="3370428"/>
            <a:chOff x="5357057" y="2780928"/>
            <a:chExt cx="3652246" cy="3370428"/>
          </a:xfrm>
        </p:grpSpPr>
        <p:pic>
          <p:nvPicPr>
            <p:cNvPr id="9" name="Picture 8"/>
            <p:cNvPicPr>
              <a:picLocks noChangeAspect="1"/>
            </p:cNvPicPr>
            <p:nvPr/>
          </p:nvPicPr>
          <p:blipFill rotWithShape="1">
            <a:blip r:embed="rId5">
              <a:extLst>
                <a:ext uri="{28A0092B-C50C-407E-A947-70E740481C1C}">
                  <a14:useLocalDpi xmlns:a14="http://schemas.microsoft.com/office/drawing/2010/main"/>
                </a:ext>
              </a:extLst>
            </a:blip>
            <a:srcRect l="31889" t="-626" r="21650"/>
            <a:stretch/>
          </p:blipFill>
          <p:spPr>
            <a:xfrm>
              <a:off x="5748954" y="3437572"/>
              <a:ext cx="1776584" cy="1791628"/>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452320" y="3129209"/>
              <a:ext cx="1556983" cy="2388023"/>
            </a:xfrm>
            <a:prstGeom prst="rect">
              <a:avLst/>
            </a:prstGeom>
          </p:spPr>
        </p:pic>
        <p:sp>
          <p:nvSpPr>
            <p:cNvPr id="15" name="Rounded Rectangle 14"/>
            <p:cNvSpPr/>
            <p:nvPr/>
          </p:nvSpPr>
          <p:spPr>
            <a:xfrm>
              <a:off x="5748954" y="3119828"/>
              <a:ext cx="3143526" cy="26134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37133" y="2780928"/>
              <a:ext cx="1879810" cy="369332"/>
            </a:xfrm>
            <a:prstGeom prst="rect">
              <a:avLst/>
            </a:prstGeom>
            <a:noFill/>
          </p:spPr>
          <p:txBody>
            <a:bodyPr wrap="none" rtlCol="0">
              <a:spAutoFit/>
            </a:bodyPr>
            <a:lstStyle/>
            <a:p>
              <a:r>
                <a:rPr lang="en-US" dirty="0"/>
                <a:t>Weights inference</a:t>
              </a:r>
            </a:p>
          </p:txBody>
        </p:sp>
        <p:sp>
          <p:nvSpPr>
            <p:cNvPr id="20" name="TextBox 19"/>
            <p:cNvSpPr txBox="1"/>
            <p:nvPr/>
          </p:nvSpPr>
          <p:spPr>
            <a:xfrm>
              <a:off x="6316397" y="5782024"/>
              <a:ext cx="1969193" cy="369332"/>
            </a:xfrm>
            <a:prstGeom prst="rect">
              <a:avLst/>
            </a:prstGeom>
            <a:noFill/>
          </p:spPr>
          <p:txBody>
            <a:bodyPr wrap="none" rtlCol="0">
              <a:spAutoFit/>
            </a:bodyPr>
            <a:lstStyle/>
            <a:p>
              <a:pPr algn="ctr"/>
              <a:r>
                <a:rPr lang="en-US" dirty="0"/>
                <a:t>Complete Bayesian</a:t>
              </a:r>
            </a:p>
          </p:txBody>
        </p:sp>
        <p:sp>
          <p:nvSpPr>
            <p:cNvPr id="22" name="Striped Right Arrow 21"/>
            <p:cNvSpPr/>
            <p:nvPr/>
          </p:nvSpPr>
          <p:spPr>
            <a:xfrm>
              <a:off x="5357057"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own Arrow Callout 26">
            <a:extLst>
              <a:ext uri="{FF2B5EF4-FFF2-40B4-BE49-F238E27FC236}">
                <a16:creationId xmlns:a16="http://schemas.microsoft.com/office/drawing/2014/main" id="{21A828E3-5CFA-8B42-A56C-5FCC3434D424}"/>
              </a:ext>
            </a:extLst>
          </p:cNvPr>
          <p:cNvSpPr/>
          <p:nvPr/>
        </p:nvSpPr>
        <p:spPr>
          <a:xfrm>
            <a:off x="2339752" y="2975784"/>
            <a:ext cx="1257123" cy="747811"/>
          </a:xfrm>
          <a:prstGeom prst="downArrowCallout">
            <a:avLst/>
          </a:prstGeom>
          <a:effectLst>
            <a:outerShdw blurRad="50800" dist="38100" dir="16200000"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SAXS</a:t>
            </a:r>
          </a:p>
        </p:txBody>
      </p:sp>
      <p:sp>
        <p:nvSpPr>
          <p:cNvPr id="30" name="Up Arrow Callout 29">
            <a:extLst>
              <a:ext uri="{FF2B5EF4-FFF2-40B4-BE49-F238E27FC236}">
                <a16:creationId xmlns:a16="http://schemas.microsoft.com/office/drawing/2014/main" id="{C1C2C43A-3662-3943-8A41-0838A5E0A4C2}"/>
              </a:ext>
            </a:extLst>
          </p:cNvPr>
          <p:cNvSpPr/>
          <p:nvPr/>
        </p:nvSpPr>
        <p:spPr>
          <a:xfrm>
            <a:off x="2339753" y="4390644"/>
            <a:ext cx="1257122" cy="715035"/>
          </a:xfrm>
          <a:prstGeom prst="upArrowCallout">
            <a:avLst/>
          </a:prstGeom>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sv-SE" dirty="0"/>
              <a:t>NMR</a:t>
            </a:r>
          </a:p>
        </p:txBody>
      </p:sp>
      <p:sp>
        <p:nvSpPr>
          <p:cNvPr id="25" name="TextBox 24">
            <a:extLst>
              <a:ext uri="{FF2B5EF4-FFF2-40B4-BE49-F238E27FC236}">
                <a16:creationId xmlns:a16="http://schemas.microsoft.com/office/drawing/2014/main" id="{7ED2A97C-4584-9C4D-B131-DCCDAA227EDF}"/>
              </a:ext>
            </a:extLst>
          </p:cNvPr>
          <p:cNvSpPr txBox="1"/>
          <p:nvPr/>
        </p:nvSpPr>
        <p:spPr>
          <a:xfrm>
            <a:off x="70808" y="5400949"/>
            <a:ext cx="2810578" cy="369332"/>
          </a:xfrm>
          <a:prstGeom prst="rect">
            <a:avLst/>
          </a:prstGeom>
          <a:noFill/>
        </p:spPr>
        <p:txBody>
          <a:bodyPr wrap="none" rtlCol="0">
            <a:spAutoFit/>
          </a:bodyPr>
          <a:lstStyle/>
          <a:p>
            <a:pPr algn="ctr"/>
            <a:r>
              <a:rPr lang="en-US" dirty="0"/>
              <a:t>Rosetta structure prediction</a:t>
            </a:r>
          </a:p>
        </p:txBody>
      </p:sp>
      <p:pic>
        <p:nvPicPr>
          <p:cNvPr id="5" name="Picture 4">
            <a:extLst>
              <a:ext uri="{FF2B5EF4-FFF2-40B4-BE49-F238E27FC236}">
                <a16:creationId xmlns:a16="http://schemas.microsoft.com/office/drawing/2014/main" id="{E874614A-1413-5249-BD6A-AA13BF408B33}"/>
              </a:ext>
            </a:extLst>
          </p:cNvPr>
          <p:cNvPicPr>
            <a:picLocks noChangeAspect="1"/>
          </p:cNvPicPr>
          <p:nvPr/>
        </p:nvPicPr>
        <p:blipFill>
          <a:blip r:embed="rId7"/>
          <a:stretch>
            <a:fillRect/>
          </a:stretch>
        </p:blipFill>
        <p:spPr>
          <a:xfrm>
            <a:off x="370559" y="5733593"/>
            <a:ext cx="1969193" cy="602342"/>
          </a:xfrm>
          <a:prstGeom prst="rect">
            <a:avLst/>
          </a:prstGeom>
        </p:spPr>
      </p:pic>
    </p:spTree>
    <p:extLst>
      <p:ext uri="{BB962C8B-B14F-4D97-AF65-F5344CB8AC3E}">
        <p14:creationId xmlns:p14="http://schemas.microsoft.com/office/powerpoint/2010/main" val="367273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944051-9CC7-B24F-9060-2BB1CB17A18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59982" y="3831346"/>
            <a:ext cx="2252178" cy="1685886"/>
          </a:xfrm>
          <a:prstGeom prst="rect">
            <a:avLst/>
          </a:prstGeom>
        </p:spPr>
      </p:pic>
      <p:sp>
        <p:nvSpPr>
          <p:cNvPr id="2" name="Title 1">
            <a:extLst>
              <a:ext uri="{FF2B5EF4-FFF2-40B4-BE49-F238E27FC236}">
                <a16:creationId xmlns:a16="http://schemas.microsoft.com/office/drawing/2014/main" id="{54ADF45E-F624-B340-BBB0-0369035B5B09}"/>
              </a:ext>
            </a:extLst>
          </p:cNvPr>
          <p:cNvSpPr>
            <a:spLocks noGrp="1"/>
          </p:cNvSpPr>
          <p:nvPr>
            <p:ph type="title"/>
          </p:nvPr>
        </p:nvSpPr>
        <p:spPr/>
        <p:txBody>
          <a:bodyPr/>
          <a:lstStyle/>
          <a:p>
            <a:r>
              <a:rPr lang="en-US" dirty="0"/>
              <a:t>Scattering patterns are generated after Rosetta modeling (once)</a:t>
            </a:r>
          </a:p>
        </p:txBody>
      </p:sp>
      <p:sp>
        <p:nvSpPr>
          <p:cNvPr id="4" name="Slide Number Placeholder 3">
            <a:extLst>
              <a:ext uri="{FF2B5EF4-FFF2-40B4-BE49-F238E27FC236}">
                <a16:creationId xmlns:a16="http://schemas.microsoft.com/office/drawing/2014/main" id="{FF992033-0D43-FE4B-B7EC-0A38338DB059}"/>
              </a:ext>
            </a:extLst>
          </p:cNvPr>
          <p:cNvSpPr>
            <a:spLocks noGrp="1"/>
          </p:cNvSpPr>
          <p:nvPr>
            <p:ph type="sldNum" sz="quarter" idx="12"/>
          </p:nvPr>
        </p:nvSpPr>
        <p:spPr/>
        <p:txBody>
          <a:bodyPr/>
          <a:lstStyle/>
          <a:p>
            <a:fld id="{551115BC-487E-4422-894C-CB7CD3E79223}" type="slidenum">
              <a:rPr lang="en-GB" noProof="0" smtClean="0"/>
              <a:t>16</a:t>
            </a:fld>
            <a:endParaRPr lang="en-GB" noProof="0" dirty="0"/>
          </a:p>
        </p:txBody>
      </p:sp>
      <p:pic>
        <p:nvPicPr>
          <p:cNvPr id="5" name="Picture 4" descr="image_pdbs_ch.png">
            <a:extLst>
              <a:ext uri="{FF2B5EF4-FFF2-40B4-BE49-F238E27FC236}">
                <a16:creationId xmlns:a16="http://schemas.microsoft.com/office/drawing/2014/main" id="{156F299B-014D-AC4C-9A3D-61141419B713}"/>
              </a:ext>
            </a:extLst>
          </p:cNvPr>
          <p:cNvPicPr>
            <a:picLocks noChangeAspect="1"/>
          </p:cNvPicPr>
          <p:nvPr/>
        </p:nvPicPr>
        <p:blipFill rotWithShape="1">
          <a:blip r:embed="rId3">
            <a:alphaModFix/>
            <a:extLst>
              <a:ext uri="{28A0092B-C50C-407E-A947-70E740481C1C}">
                <a14:useLocalDpi xmlns:a14="http://schemas.microsoft.com/office/drawing/2010/main"/>
              </a:ext>
            </a:extLst>
          </a:blip>
          <a:srcRect l="35621" r="12908" b="2178"/>
          <a:stretch/>
        </p:blipFill>
        <p:spPr>
          <a:xfrm>
            <a:off x="100836" y="2571206"/>
            <a:ext cx="2792120" cy="2520280"/>
          </a:xfrm>
          <a:prstGeom prst="rect">
            <a:avLst/>
          </a:prstGeom>
        </p:spPr>
      </p:pic>
      <p:pic>
        <p:nvPicPr>
          <p:cNvPr id="8" name="Picture 7">
            <a:extLst>
              <a:ext uri="{FF2B5EF4-FFF2-40B4-BE49-F238E27FC236}">
                <a16:creationId xmlns:a16="http://schemas.microsoft.com/office/drawing/2014/main" id="{4499F74D-F8E6-CC45-8AEF-BA442E0A780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28008" y="4361439"/>
            <a:ext cx="2232000" cy="1685388"/>
          </a:xfrm>
          <a:prstGeom prst="rect">
            <a:avLst/>
          </a:prstGeom>
        </p:spPr>
      </p:pic>
      <p:pic>
        <p:nvPicPr>
          <p:cNvPr id="7" name="Picture 6">
            <a:extLst>
              <a:ext uri="{FF2B5EF4-FFF2-40B4-BE49-F238E27FC236}">
                <a16:creationId xmlns:a16="http://schemas.microsoft.com/office/drawing/2014/main" id="{BF9C193F-EDB7-454D-A83C-18F4F6CE2C0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75856" y="4891034"/>
            <a:ext cx="2232000" cy="1685388"/>
          </a:xfrm>
          <a:prstGeom prst="rect">
            <a:avLst/>
          </a:prstGeom>
        </p:spPr>
      </p:pic>
      <p:pic>
        <p:nvPicPr>
          <p:cNvPr id="10" name="Picture 9">
            <a:extLst>
              <a:ext uri="{FF2B5EF4-FFF2-40B4-BE49-F238E27FC236}">
                <a16:creationId xmlns:a16="http://schemas.microsoft.com/office/drawing/2014/main" id="{F9FF5A62-02E7-4B48-98E7-1ADCF039493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55976" y="1628800"/>
            <a:ext cx="2252178" cy="1685886"/>
          </a:xfrm>
          <a:prstGeom prst="rect">
            <a:avLst/>
          </a:prstGeom>
        </p:spPr>
      </p:pic>
      <p:cxnSp>
        <p:nvCxnSpPr>
          <p:cNvPr id="12" name="Straight Connector 11">
            <a:extLst>
              <a:ext uri="{FF2B5EF4-FFF2-40B4-BE49-F238E27FC236}">
                <a16:creationId xmlns:a16="http://schemas.microsoft.com/office/drawing/2014/main" id="{7DD607A0-F132-D340-81D7-451C613BB8F7}"/>
              </a:ext>
            </a:extLst>
          </p:cNvPr>
          <p:cNvCxnSpPr>
            <a:cxnSpLocks/>
          </p:cNvCxnSpPr>
          <p:nvPr/>
        </p:nvCxnSpPr>
        <p:spPr>
          <a:xfrm flipV="1">
            <a:off x="5030087" y="3301751"/>
            <a:ext cx="478017" cy="529595"/>
          </a:xfrm>
          <a:prstGeom prst="line">
            <a:avLst/>
          </a:prstGeom>
          <a:ln w="31750">
            <a:solidFill>
              <a:schemeClr val="accent1">
                <a:shade val="95000"/>
                <a:satMod val="10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B30B47-7086-7B4E-94CB-E918FEB7E36F}"/>
              </a:ext>
            </a:extLst>
          </p:cNvPr>
          <p:cNvSpPr txBox="1"/>
          <p:nvPr/>
        </p:nvSpPr>
        <p:spPr>
          <a:xfrm>
            <a:off x="3707904" y="6538912"/>
            <a:ext cx="1339149" cy="369332"/>
          </a:xfrm>
          <a:prstGeom prst="rect">
            <a:avLst/>
          </a:prstGeom>
          <a:noFill/>
        </p:spPr>
        <p:txBody>
          <a:bodyPr wrap="none" rtlCol="0">
            <a:spAutoFit/>
          </a:bodyPr>
          <a:lstStyle/>
          <a:p>
            <a:r>
              <a:rPr lang="sv-SE" dirty="0" err="1"/>
              <a:t>Crysol</a:t>
            </a:r>
            <a:r>
              <a:rPr lang="sv-SE" dirty="0"/>
              <a:t>, FOXS</a:t>
            </a:r>
          </a:p>
        </p:txBody>
      </p:sp>
      <p:cxnSp>
        <p:nvCxnSpPr>
          <p:cNvPr id="15" name="Straight Arrow Connector 14">
            <a:extLst>
              <a:ext uri="{FF2B5EF4-FFF2-40B4-BE49-F238E27FC236}">
                <a16:creationId xmlns:a16="http://schemas.microsoft.com/office/drawing/2014/main" id="{DBA07382-00F1-7B40-B297-0B4CE19FBD4B}"/>
              </a:ext>
            </a:extLst>
          </p:cNvPr>
          <p:cNvCxnSpPr/>
          <p:nvPr/>
        </p:nvCxnSpPr>
        <p:spPr>
          <a:xfrm>
            <a:off x="3059832" y="3831346"/>
            <a:ext cx="792088"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76AAA1C-F338-FB4D-B138-E28D4C79EF4A}"/>
              </a:ext>
            </a:extLst>
          </p:cNvPr>
          <p:cNvGrpSpPr/>
          <p:nvPr/>
        </p:nvGrpSpPr>
        <p:grpSpPr>
          <a:xfrm>
            <a:off x="5507856" y="2804205"/>
            <a:ext cx="3475842" cy="3921477"/>
            <a:chOff x="5507856" y="2804205"/>
            <a:chExt cx="3475842" cy="3921477"/>
          </a:xfrm>
        </p:grpSpPr>
        <p:sp>
          <p:nvSpPr>
            <p:cNvPr id="17" name="TextBox 16">
              <a:extLst>
                <a:ext uri="{FF2B5EF4-FFF2-40B4-BE49-F238E27FC236}">
                  <a16:creationId xmlns:a16="http://schemas.microsoft.com/office/drawing/2014/main" id="{77D45EFE-08AA-BE45-83CE-E39F360DB90E}"/>
                </a:ext>
              </a:extLst>
            </p:cNvPr>
            <p:cNvSpPr txBox="1"/>
            <p:nvPr/>
          </p:nvSpPr>
          <p:spPr>
            <a:xfrm>
              <a:off x="7185309" y="4891034"/>
              <a:ext cx="1423659" cy="369332"/>
            </a:xfrm>
            <a:prstGeom prst="rect">
              <a:avLst/>
            </a:prstGeom>
            <a:noFill/>
          </p:spPr>
          <p:txBody>
            <a:bodyPr wrap="none" rtlCol="0">
              <a:spAutoFit/>
            </a:bodyPr>
            <a:lstStyle/>
            <a:p>
              <a:r>
                <a:rPr lang="sv-SE" dirty="0"/>
                <a:t>Experimental</a:t>
              </a:r>
            </a:p>
          </p:txBody>
        </p:sp>
        <p:grpSp>
          <p:nvGrpSpPr>
            <p:cNvPr id="22" name="Group 21">
              <a:extLst>
                <a:ext uri="{FF2B5EF4-FFF2-40B4-BE49-F238E27FC236}">
                  <a16:creationId xmlns:a16="http://schemas.microsoft.com/office/drawing/2014/main" id="{12F58072-605C-8844-94E7-AF065436DF4B}"/>
                </a:ext>
              </a:extLst>
            </p:cNvPr>
            <p:cNvGrpSpPr/>
            <p:nvPr/>
          </p:nvGrpSpPr>
          <p:grpSpPr>
            <a:xfrm>
              <a:off x="5507856" y="2804205"/>
              <a:ext cx="3475842" cy="3921477"/>
              <a:chOff x="5507856" y="2804205"/>
              <a:chExt cx="3475842" cy="3921477"/>
            </a:xfrm>
          </p:grpSpPr>
          <p:pic>
            <p:nvPicPr>
              <p:cNvPr id="16" name="Picture 4" descr="cardiac myosin binding protein C: tri-helix bundle-C2 small angle scattering data">
                <a:extLst>
                  <a:ext uri="{FF2B5EF4-FFF2-40B4-BE49-F238E27FC236}">
                    <a16:creationId xmlns:a16="http://schemas.microsoft.com/office/drawing/2014/main" id="{CA6618D2-8F52-DE46-A30C-F96FF5823674}"/>
                  </a:ext>
                </a:extLst>
              </p:cNvPr>
              <p:cNvPicPr>
                <a:picLocks noChangeAspect="1" noChangeArrowheads="1"/>
              </p:cNvPicPr>
              <p:nvPr/>
            </p:nvPicPr>
            <p:blipFill>
              <a:blip r:embed="rId6">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6810580" y="3279118"/>
                <a:ext cx="2173118" cy="16213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975CE6D-F229-1148-B104-4F97C431C089}"/>
                  </a:ext>
                </a:extLst>
              </p:cNvPr>
              <p:cNvSpPr txBox="1"/>
              <p:nvPr/>
            </p:nvSpPr>
            <p:spPr>
              <a:xfrm>
                <a:off x="5507856" y="6356350"/>
                <a:ext cx="428322" cy="369332"/>
              </a:xfrm>
              <a:prstGeom prst="rect">
                <a:avLst/>
              </a:prstGeom>
              <a:noFill/>
            </p:spPr>
            <p:txBody>
              <a:bodyPr wrap="none" rtlCol="0">
                <a:spAutoFit/>
              </a:bodyPr>
              <a:lstStyle/>
              <a:p>
                <a:r>
                  <a:rPr lang="sv-SE" dirty="0"/>
                  <a:t>w</a:t>
                </a:r>
                <a:r>
                  <a:rPr lang="sv-SE" baseline="-25000" dirty="0"/>
                  <a:t>1</a:t>
                </a:r>
              </a:p>
            </p:txBody>
          </p:sp>
          <p:sp>
            <p:nvSpPr>
              <p:cNvPr id="19" name="Rectangle 18">
                <a:extLst>
                  <a:ext uri="{FF2B5EF4-FFF2-40B4-BE49-F238E27FC236}">
                    <a16:creationId xmlns:a16="http://schemas.microsoft.com/office/drawing/2014/main" id="{F94A419C-EC5D-624F-925E-06C409BCFF29}"/>
                  </a:ext>
                </a:extLst>
              </p:cNvPr>
              <p:cNvSpPr/>
              <p:nvPr/>
            </p:nvSpPr>
            <p:spPr>
              <a:xfrm>
                <a:off x="5722017" y="5705268"/>
                <a:ext cx="428322" cy="369332"/>
              </a:xfrm>
              <a:prstGeom prst="rect">
                <a:avLst/>
              </a:prstGeom>
            </p:spPr>
            <p:txBody>
              <a:bodyPr wrap="none">
                <a:spAutoFit/>
              </a:bodyPr>
              <a:lstStyle/>
              <a:p>
                <a:r>
                  <a:rPr lang="sv-SE" dirty="0"/>
                  <a:t>w</a:t>
                </a:r>
                <a:r>
                  <a:rPr lang="sv-SE" baseline="-25000" dirty="0"/>
                  <a:t>2</a:t>
                </a:r>
                <a:endParaRPr lang="sv-SE" dirty="0"/>
              </a:p>
            </p:txBody>
          </p:sp>
          <p:sp>
            <p:nvSpPr>
              <p:cNvPr id="20" name="Rectangle 19">
                <a:extLst>
                  <a:ext uri="{FF2B5EF4-FFF2-40B4-BE49-F238E27FC236}">
                    <a16:creationId xmlns:a16="http://schemas.microsoft.com/office/drawing/2014/main" id="{F2A9F1A2-3262-D440-AA12-21E424FDDBA9}"/>
                  </a:ext>
                </a:extLst>
              </p:cNvPr>
              <p:cNvSpPr/>
              <p:nvPr/>
            </p:nvSpPr>
            <p:spPr>
              <a:xfrm>
                <a:off x="5918260" y="5181175"/>
                <a:ext cx="428322" cy="369332"/>
              </a:xfrm>
              <a:prstGeom prst="rect">
                <a:avLst/>
              </a:prstGeom>
            </p:spPr>
            <p:txBody>
              <a:bodyPr wrap="none">
                <a:spAutoFit/>
              </a:bodyPr>
              <a:lstStyle/>
              <a:p>
                <a:r>
                  <a:rPr lang="sv-SE" dirty="0"/>
                  <a:t>w</a:t>
                </a:r>
                <a:r>
                  <a:rPr lang="sv-SE" baseline="-25000" dirty="0"/>
                  <a:t>3</a:t>
                </a:r>
                <a:endParaRPr lang="sv-SE" dirty="0"/>
              </a:p>
            </p:txBody>
          </p:sp>
          <p:sp>
            <p:nvSpPr>
              <p:cNvPr id="21" name="Rectangle 20">
                <a:extLst>
                  <a:ext uri="{FF2B5EF4-FFF2-40B4-BE49-F238E27FC236}">
                    <a16:creationId xmlns:a16="http://schemas.microsoft.com/office/drawing/2014/main" id="{3A5D3387-DBAA-6F40-BD79-50FA373DB2D8}"/>
                  </a:ext>
                </a:extLst>
              </p:cNvPr>
              <p:cNvSpPr/>
              <p:nvPr/>
            </p:nvSpPr>
            <p:spPr>
              <a:xfrm>
                <a:off x="6495206" y="2804205"/>
                <a:ext cx="429926" cy="369332"/>
              </a:xfrm>
              <a:prstGeom prst="rect">
                <a:avLst/>
              </a:prstGeom>
            </p:spPr>
            <p:txBody>
              <a:bodyPr wrap="none">
                <a:spAutoFit/>
              </a:bodyPr>
              <a:lstStyle/>
              <a:p>
                <a:r>
                  <a:rPr lang="sv-SE" dirty="0" err="1"/>
                  <a:t>w</a:t>
                </a:r>
                <a:r>
                  <a:rPr lang="sv-SE" baseline="-25000" dirty="0" err="1"/>
                  <a:t>n</a:t>
                </a:r>
                <a:endParaRPr lang="sv-SE" dirty="0"/>
              </a:p>
            </p:txBody>
          </p:sp>
        </p:grpSp>
      </p:grpSp>
    </p:spTree>
    <p:extLst>
      <p:ext uri="{BB962C8B-B14F-4D97-AF65-F5344CB8AC3E}">
        <p14:creationId xmlns:p14="http://schemas.microsoft.com/office/powerpoint/2010/main" val="39517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7416824" cy="1143000"/>
          </a:xfrm>
        </p:spPr>
        <p:txBody>
          <a:bodyPr>
            <a:normAutofit/>
          </a:bodyPr>
          <a:lstStyle/>
          <a:p>
            <a:r>
              <a:rPr lang="en-US" sz="2800" dirty="0"/>
              <a:t>Bayesian statistics can be applied to infer weights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B240E9-674A-2243-93D0-5BC368C4A2EF}"/>
                  </a:ext>
                </a:extLst>
              </p:cNvPr>
              <p:cNvSpPr txBox="1"/>
              <p:nvPr/>
            </p:nvSpPr>
            <p:spPr>
              <a:xfrm>
                <a:off x="2076676" y="2286339"/>
                <a:ext cx="3287412" cy="586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𝑃</m:t>
                      </m:r>
                      <m:d>
                        <m:dPr>
                          <m:ctrlPr>
                            <a:rPr lang="en-US" i="1">
                              <a:latin typeface="Cambria Math" panose="02040503050406030204" pitchFamily="18" charset="0"/>
                            </a:rPr>
                          </m:ctrlPr>
                        </m:dPr>
                        <m:e>
                          <m:r>
                            <a:rPr lang="en-US" i="1">
                              <a:latin typeface="Cambria Math" charset="0"/>
                            </a:rPr>
                            <m:t>𝑤</m:t>
                          </m:r>
                        </m:e>
                        <m:e>
                          <m:r>
                            <a:rPr lang="en-US" i="1">
                              <a:latin typeface="Cambria Math" charset="0"/>
                              <a:ea typeface="Cambria Math" charset="0"/>
                              <a:cs typeface="Cambria Math" charset="0"/>
                            </a:rPr>
                            <m:t>𝐷</m:t>
                          </m:r>
                          <m:r>
                            <a:rPr lang="en-US" b="0" i="1" smtClean="0">
                              <a:latin typeface="Cambria Math" panose="02040503050406030204" pitchFamily="18" charset="0"/>
                              <a:ea typeface="Cambria Math" charset="0"/>
                              <a:cs typeface="Cambria Math" charset="0"/>
                            </a:rPr>
                            <m:t>𝑎𝑡𝑎</m:t>
                          </m:r>
                        </m:e>
                      </m:d>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e>
                          </m:d>
                          <m:r>
                            <a:rPr lang="en-US" i="1">
                              <a:latin typeface="Cambria Math" charset="0"/>
                              <a:ea typeface="Cambria Math" charset="0"/>
                              <a:cs typeface="Cambria Math" charset="0"/>
                            </a:rPr>
                            <m:t>∗</m:t>
                          </m:r>
                          <m:r>
                            <a:rPr lang="en-US" i="1" smtClean="0">
                              <a:solidFill>
                                <a:schemeClr val="accent4">
                                  <a:lumMod val="75000"/>
                                </a:schemeClr>
                              </a:solidFill>
                              <a:latin typeface="Cambria Math" charset="0"/>
                              <a:ea typeface="Cambria Math" charset="0"/>
                              <a:cs typeface="Cambria Math" charset="0"/>
                            </a:rPr>
                            <m:t>𝑃</m:t>
                          </m:r>
                          <m:r>
                            <a:rPr lang="en-US" i="1" smtClean="0">
                              <a:solidFill>
                                <a:schemeClr val="accent4">
                                  <a:lumMod val="75000"/>
                                </a:schemeClr>
                              </a:solidFill>
                              <a:latin typeface="Cambria Math" charset="0"/>
                              <a:ea typeface="Cambria Math" charset="0"/>
                              <a:cs typeface="Cambria Math" charset="0"/>
                            </a:rPr>
                            <m:t>(</m:t>
                          </m:r>
                          <m:r>
                            <a:rPr lang="en-US" i="1" smtClean="0">
                              <a:solidFill>
                                <a:schemeClr val="accent4">
                                  <a:lumMod val="75000"/>
                                </a:schemeClr>
                              </a:solidFill>
                              <a:latin typeface="Cambria Math" charset="0"/>
                              <a:ea typeface="Cambria Math" charset="0"/>
                              <a:cs typeface="Cambria Math" charset="0"/>
                            </a:rPr>
                            <m:t>𝑤</m:t>
                          </m:r>
                          <m:r>
                            <a:rPr lang="en-US" i="1" smtClean="0">
                              <a:solidFill>
                                <a:schemeClr val="accent4">
                                  <a:lumMod val="75000"/>
                                </a:schemeClr>
                              </a:solidFill>
                              <a:latin typeface="Cambria Math" charset="0"/>
                              <a:ea typeface="Cambria Math" charset="0"/>
                              <a:cs typeface="Cambria Math" charset="0"/>
                            </a:rPr>
                            <m:t>)</m:t>
                          </m:r>
                        </m:num>
                        <m:den>
                          <m:r>
                            <a:rPr lang="en-US" i="1">
                              <a:latin typeface="Cambria Math" charset="0"/>
                              <a:ea typeface="Cambria Math" charset="0"/>
                              <a:cs typeface="Cambria Math" charset="0"/>
                            </a:rPr>
                            <m:t>𝑃</m:t>
                          </m:r>
                          <m:r>
                            <a:rPr lang="en-US" i="1">
                              <a:latin typeface="Cambria Math" charset="0"/>
                              <a:ea typeface="Cambria Math" charset="0"/>
                              <a:cs typeface="Cambria Math" charset="0"/>
                            </a:rPr>
                            <m:t>(</m:t>
                          </m:r>
                          <m:r>
                            <a:rPr lang="en-US" i="1">
                              <a:latin typeface="Cambria Math" charset="0"/>
                              <a:ea typeface="Cambria Math" charset="0"/>
                              <a:cs typeface="Cambria Math" charset="0"/>
                            </a:rPr>
                            <m:t>𝐷𝑎𝑡𝑎</m:t>
                          </m:r>
                          <m:r>
                            <a:rPr lang="en-US" i="1">
                              <a:latin typeface="Cambria Math" charset="0"/>
                              <a:ea typeface="Cambria Math" charset="0"/>
                              <a:cs typeface="Cambria Math" charset="0"/>
                            </a:rPr>
                            <m:t>)</m:t>
                          </m:r>
                        </m:den>
                      </m:f>
                    </m:oMath>
                  </m:oMathPara>
                </a14:m>
                <a:endParaRPr lang="en-US" dirty="0"/>
              </a:p>
            </p:txBody>
          </p:sp>
        </mc:Choice>
        <mc:Fallback xmlns="">
          <p:sp>
            <p:nvSpPr>
              <p:cNvPr id="10" name="TextBox 9">
                <a:extLst>
                  <a:ext uri="{FF2B5EF4-FFF2-40B4-BE49-F238E27FC236}">
                    <a16:creationId xmlns:a16="http://schemas.microsoft.com/office/drawing/2014/main" id="{25B240E9-674A-2243-93D0-5BC368C4A2EF}"/>
                  </a:ext>
                </a:extLst>
              </p:cNvPr>
              <p:cNvSpPr txBox="1">
                <a:spLocks noRot="1" noChangeAspect="1" noMove="1" noResize="1" noEditPoints="1" noAdjustHandles="1" noChangeArrowheads="1" noChangeShapeType="1" noTextEdit="1"/>
              </p:cNvSpPr>
              <p:nvPr/>
            </p:nvSpPr>
            <p:spPr>
              <a:xfrm>
                <a:off x="2076676" y="2286339"/>
                <a:ext cx="3287412" cy="586699"/>
              </a:xfrm>
              <a:prstGeom prst="rect">
                <a:avLst/>
              </a:prstGeom>
              <a:blipFill>
                <a:blip r:embed="rId3"/>
                <a:stretch>
                  <a:fillRect l="-1158" t="-2174" r="-2317" b="-17391"/>
                </a:stretch>
              </a:blipFill>
            </p:spPr>
            <p:txBody>
              <a:bodyPr/>
              <a:lstStyle/>
              <a:p>
                <a:r>
                  <a:rPr lang="sv-SE">
                    <a:noFill/>
                  </a:rPr>
                  <a:t> </a:t>
                </a:r>
              </a:p>
            </p:txBody>
          </p:sp>
        </mc:Fallback>
      </mc:AlternateContent>
      <p:sp>
        <p:nvSpPr>
          <p:cNvPr id="11" name="TextBox 10">
            <a:extLst>
              <a:ext uri="{FF2B5EF4-FFF2-40B4-BE49-F238E27FC236}">
                <a16:creationId xmlns:a16="http://schemas.microsoft.com/office/drawing/2014/main" id="{F6FE6BE8-F03C-4F4B-8F25-28FD6E45E848}"/>
              </a:ext>
            </a:extLst>
          </p:cNvPr>
          <p:cNvSpPr txBox="1"/>
          <p:nvPr/>
        </p:nvSpPr>
        <p:spPr>
          <a:xfrm>
            <a:off x="669035" y="1639600"/>
            <a:ext cx="1231106" cy="369332"/>
          </a:xfrm>
          <a:prstGeom prst="rect">
            <a:avLst/>
          </a:prstGeom>
          <a:noFill/>
        </p:spPr>
        <p:txBody>
          <a:bodyPr wrap="none" rtlCol="0">
            <a:spAutoFit/>
          </a:bodyPr>
          <a:lstStyle/>
          <a:p>
            <a:r>
              <a:rPr lang="en-US" b="1" dirty="0"/>
              <a:t>Bayes rule: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3E7B71-8682-104A-947C-DBF91778C7B9}"/>
                  </a:ext>
                </a:extLst>
              </p:cNvPr>
              <p:cNvSpPr txBox="1"/>
              <p:nvPr/>
            </p:nvSpPr>
            <p:spPr>
              <a:xfrm>
                <a:off x="2101632" y="3224009"/>
                <a:ext cx="32026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𝑃𝑜𝑠𝑡𝑒𝑟𝑖𝑜𝑟</m:t>
                      </m:r>
                      <m:r>
                        <a:rPr lang="en-US" i="1">
                          <a:latin typeface="Cambria Math" charset="0"/>
                        </a:rPr>
                        <m:t> ∝</m:t>
                      </m:r>
                      <m:r>
                        <a:rPr lang="en-US" i="1">
                          <a:solidFill>
                            <a:srgbClr val="FF0000"/>
                          </a:solidFill>
                          <a:latin typeface="Cambria Math" charset="0"/>
                          <a:ea typeface="Cambria Math" charset="0"/>
                          <a:cs typeface="Cambria Math" charset="0"/>
                        </a:rPr>
                        <m:t>𝑙𝑖𝑘𝑒𝑙𝑖h𝑜𝑜𝑑</m:t>
                      </m:r>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𝑝𝑟𝑖𝑜𝑟</m:t>
                      </m:r>
                    </m:oMath>
                  </m:oMathPara>
                </a14:m>
                <a:endParaRPr lang="en-US" dirty="0"/>
              </a:p>
            </p:txBody>
          </p:sp>
        </mc:Choice>
        <mc:Fallback xmlns="">
          <p:sp>
            <p:nvSpPr>
              <p:cNvPr id="12" name="TextBox 11">
                <a:extLst>
                  <a:ext uri="{FF2B5EF4-FFF2-40B4-BE49-F238E27FC236}">
                    <a16:creationId xmlns:a16="http://schemas.microsoft.com/office/drawing/2014/main" id="{143E7B71-8682-104A-947C-DBF91778C7B9}"/>
                  </a:ext>
                </a:extLst>
              </p:cNvPr>
              <p:cNvSpPr txBox="1">
                <a:spLocks noRot="1" noChangeAspect="1" noMove="1" noResize="1" noEditPoints="1" noAdjustHandles="1" noChangeArrowheads="1" noChangeShapeType="1" noTextEdit="1"/>
              </p:cNvSpPr>
              <p:nvPr/>
            </p:nvSpPr>
            <p:spPr>
              <a:xfrm>
                <a:off x="2101632" y="3224009"/>
                <a:ext cx="3202608" cy="276999"/>
              </a:xfrm>
              <a:prstGeom prst="rect">
                <a:avLst/>
              </a:prstGeom>
              <a:blipFill>
                <a:blip r:embed="rId4"/>
                <a:stretch>
                  <a:fillRect l="-787" t="-4348" r="-1575" b="-34783"/>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D35FA0-DA37-7A47-B6FD-ABB3DD799F1E}"/>
                  </a:ext>
                </a:extLst>
              </p:cNvPr>
              <p:cNvSpPr txBox="1"/>
              <p:nvPr/>
            </p:nvSpPr>
            <p:spPr>
              <a:xfrm>
                <a:off x="1174339" y="4792140"/>
                <a:ext cx="5292987" cy="369332"/>
              </a:xfrm>
              <a:prstGeom prst="rect">
                <a:avLst/>
              </a:prstGeom>
              <a:noFill/>
            </p:spPr>
            <p:txBody>
              <a:bodyPr wrap="none" rtlCol="0">
                <a:spAutoFit/>
              </a:bodyPr>
              <a:lstStyle/>
              <a:p>
                <a:r>
                  <a:rPr lang="en-US" dirty="0">
                    <a:solidFill>
                      <a:srgbClr val="7030A0"/>
                    </a:solidFill>
                  </a:rPr>
                  <a:t>Prior (</a:t>
                </a:r>
                <a14:m>
                  <m:oMath xmlns:m="http://schemas.openxmlformats.org/officeDocument/2006/math">
                    <m:r>
                      <a:rPr lang="en-US" i="1">
                        <a:solidFill>
                          <a:srgbClr val="7030A0"/>
                        </a:solidFill>
                        <a:latin typeface="Cambria Math" charset="0"/>
                        <a:ea typeface="Cambria Math" charset="0"/>
                        <a:cs typeface="Cambria Math" charset="0"/>
                      </a:rPr>
                      <m:t>𝑃</m:t>
                    </m:r>
                    <m:r>
                      <a:rPr lang="en-US" i="1">
                        <a:solidFill>
                          <a:srgbClr val="7030A0"/>
                        </a:solidFill>
                        <a:latin typeface="Cambria Math" charset="0"/>
                        <a:ea typeface="Cambria Math" charset="0"/>
                        <a:cs typeface="Cambria Math" charset="0"/>
                      </a:rPr>
                      <m:t>(</m:t>
                    </m:r>
                    <m:r>
                      <a:rPr lang="en-US" i="1">
                        <a:solidFill>
                          <a:srgbClr val="7030A0"/>
                        </a:solidFill>
                        <a:latin typeface="Cambria Math" charset="0"/>
                        <a:ea typeface="Cambria Math" charset="0"/>
                        <a:cs typeface="Cambria Math" charset="0"/>
                      </a:rPr>
                      <m:t>𝑤</m:t>
                    </m:r>
                    <m:r>
                      <a:rPr lang="en-US" i="1">
                        <a:solidFill>
                          <a:srgbClr val="7030A0"/>
                        </a:solidFill>
                        <a:latin typeface="Cambria Math" charset="0"/>
                        <a:ea typeface="Cambria Math" charset="0"/>
                        <a:cs typeface="Cambria Math" charset="0"/>
                      </a:rPr>
                      <m:t>)</m:t>
                    </m:r>
                    <m:r>
                      <a:rPr lang="en-US">
                        <a:solidFill>
                          <a:srgbClr val="7030A0"/>
                        </a:solidFill>
                        <a:latin typeface="Cambria Math" charset="0"/>
                        <a:ea typeface="Cambria Math" charset="0"/>
                        <a:cs typeface="Cambria Math" charset="0"/>
                      </a:rPr>
                      <m:t>):</m:t>
                    </m:r>
                    <m:r>
                      <m:rPr>
                        <m:sty m:val="p"/>
                      </m:rPr>
                      <a:rPr lang="en-US">
                        <a:latin typeface="Cambria Math" charset="0"/>
                        <a:ea typeface="Cambria Math" charset="0"/>
                        <a:cs typeface="Cambria Math" charset="0"/>
                      </a:rPr>
                      <m:t>Information</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before</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observation</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of</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data</m:t>
                    </m:r>
                  </m:oMath>
                </a14:m>
                <a:endParaRPr lang="en-US" dirty="0"/>
              </a:p>
            </p:txBody>
          </p:sp>
        </mc:Choice>
        <mc:Fallback xmlns="">
          <p:sp>
            <p:nvSpPr>
              <p:cNvPr id="13" name="TextBox 12">
                <a:extLst>
                  <a:ext uri="{FF2B5EF4-FFF2-40B4-BE49-F238E27FC236}">
                    <a16:creationId xmlns:a16="http://schemas.microsoft.com/office/drawing/2014/main" id="{3FD35FA0-DA37-7A47-B6FD-ABB3DD799F1E}"/>
                  </a:ext>
                </a:extLst>
              </p:cNvPr>
              <p:cNvSpPr txBox="1">
                <a:spLocks noRot="1" noChangeAspect="1" noMove="1" noResize="1" noEditPoints="1" noAdjustHandles="1" noChangeArrowheads="1" noChangeShapeType="1" noTextEdit="1"/>
              </p:cNvSpPr>
              <p:nvPr/>
            </p:nvSpPr>
            <p:spPr>
              <a:xfrm>
                <a:off x="1174339" y="4792140"/>
                <a:ext cx="5292987" cy="369332"/>
              </a:xfrm>
              <a:prstGeom prst="rect">
                <a:avLst/>
              </a:prstGeom>
              <a:blipFill>
                <a:blip r:embed="rId5"/>
                <a:stretch>
                  <a:fillRect l="-718" t="-3333" b="-26667"/>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A91FA01-89B5-C64F-9F82-0F15C13142DC}"/>
                  </a:ext>
                </a:extLst>
              </p:cNvPr>
              <p:cNvSpPr txBox="1"/>
              <p:nvPr/>
            </p:nvSpPr>
            <p:spPr>
              <a:xfrm>
                <a:off x="1174339" y="5294169"/>
                <a:ext cx="6272679" cy="369332"/>
              </a:xfrm>
              <a:prstGeom prst="rect">
                <a:avLst/>
              </a:prstGeom>
              <a:noFill/>
            </p:spPr>
            <p:txBody>
              <a:bodyPr wrap="none" rtlCol="0">
                <a:spAutoFit/>
              </a:bodyPr>
              <a:lstStyle/>
              <a:p>
                <a:r>
                  <a:rPr lang="en-US" dirty="0">
                    <a:solidFill>
                      <a:srgbClr val="FF0000"/>
                    </a:solidFill>
                  </a:rPr>
                  <a:t>Likelihood (</a:t>
                </a:r>
                <a14:m>
                  <m:oMath xmlns:m="http://schemas.openxmlformats.org/officeDocument/2006/math">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e>
                    </m:d>
                    <m:r>
                      <a:rPr lang="en-US" i="1">
                        <a:solidFill>
                          <a:srgbClr val="FF0000"/>
                        </a:solidFill>
                        <a:latin typeface="Cambria Math" charset="0"/>
                        <a:ea typeface="Cambria Math" charset="0"/>
                        <a:cs typeface="Cambria Math" charset="0"/>
                      </a:rPr>
                      <m:t>)</m:t>
                    </m:r>
                    <m:r>
                      <a:rPr lang="en-US" i="1">
                        <a:latin typeface="Cambria Math" charset="0"/>
                        <a:ea typeface="Cambria Math" charset="0"/>
                        <a:cs typeface="Cambria Math" charset="0"/>
                      </a:rPr>
                      <m:t>:</m:t>
                    </m:r>
                    <m:r>
                      <m:rPr>
                        <m:sty m:val="p"/>
                      </m:rPr>
                      <a:rPr lang="en-US">
                        <a:latin typeface="Cambria Math" charset="0"/>
                        <a:ea typeface="Cambria Math" charset="0"/>
                        <a:cs typeface="Cambria Math" charset="0"/>
                      </a:rPr>
                      <m:t>Probability</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of</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observing</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data</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given</m:t>
                    </m:r>
                    <m:r>
                      <a:rPr lang="en-US">
                        <a:latin typeface="Cambria Math" charset="0"/>
                        <a:ea typeface="Cambria Math" charset="0"/>
                        <a:cs typeface="Cambria Math" charset="0"/>
                      </a:rPr>
                      <m:t> </m:t>
                    </m:r>
                    <m:r>
                      <a:rPr lang="en-US" i="1">
                        <a:latin typeface="Cambria Math" charset="0"/>
                        <a:ea typeface="Cambria Math" charset="0"/>
                        <a:cs typeface="Cambria Math" charset="0"/>
                      </a:rPr>
                      <m:t>𝑤</m:t>
                    </m:r>
                    <m:r>
                      <a:rPr lang="en-US">
                        <a:latin typeface="Cambria Math" charset="0"/>
                        <a:ea typeface="Cambria Math" charset="0"/>
                        <a:cs typeface="Cambria Math" charset="0"/>
                      </a:rPr>
                      <m:t> </m:t>
                    </m:r>
                  </m:oMath>
                </a14:m>
                <a:endParaRPr lang="en-US" dirty="0"/>
              </a:p>
            </p:txBody>
          </p:sp>
        </mc:Choice>
        <mc:Fallback xmlns="">
          <p:sp>
            <p:nvSpPr>
              <p:cNvPr id="14" name="TextBox 13">
                <a:extLst>
                  <a:ext uri="{FF2B5EF4-FFF2-40B4-BE49-F238E27FC236}">
                    <a16:creationId xmlns:a16="http://schemas.microsoft.com/office/drawing/2014/main" id="{4A91FA01-89B5-C64F-9F82-0F15C13142DC}"/>
                  </a:ext>
                </a:extLst>
              </p:cNvPr>
              <p:cNvSpPr txBox="1">
                <a:spLocks noRot="1" noChangeAspect="1" noMove="1" noResize="1" noEditPoints="1" noAdjustHandles="1" noChangeArrowheads="1" noChangeShapeType="1" noTextEdit="1"/>
              </p:cNvSpPr>
              <p:nvPr/>
            </p:nvSpPr>
            <p:spPr>
              <a:xfrm>
                <a:off x="1174339" y="5294169"/>
                <a:ext cx="6272679" cy="369332"/>
              </a:xfrm>
              <a:prstGeom prst="rect">
                <a:avLst/>
              </a:prstGeom>
              <a:blipFill>
                <a:blip r:embed="rId6"/>
                <a:stretch>
                  <a:fillRect l="-606" t="-6667" b="-23333"/>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E26C7F1-28FF-3E4F-B261-498F6EE35ECD}"/>
                  </a:ext>
                </a:extLst>
              </p:cNvPr>
              <p:cNvSpPr txBox="1"/>
              <p:nvPr/>
            </p:nvSpPr>
            <p:spPr>
              <a:xfrm>
                <a:off x="1165669" y="4331333"/>
                <a:ext cx="6094682" cy="404983"/>
              </a:xfrm>
              <a:prstGeom prst="rect">
                <a:avLst/>
              </a:prstGeom>
              <a:noFill/>
            </p:spPr>
            <p:txBody>
              <a:bodyPr wrap="none" rtlCol="0">
                <a:spAutoFit/>
              </a:bodyPr>
              <a:lstStyle/>
              <a:p>
                <a:r>
                  <a:rPr lang="en-US" dirty="0"/>
                  <a:t>Posterior </a:t>
                </a:r>
                <a14:m>
                  <m:oMath xmlns:m="http://schemas.openxmlformats.org/officeDocument/2006/math">
                    <m:d>
                      <m:dPr>
                        <m:ctrlPr>
                          <a:rPr lang="en-US" i="1">
                            <a:latin typeface="Cambria Math" panose="02040503050406030204" pitchFamily="18" charset="0"/>
                          </a:rPr>
                        </m:ctrlPr>
                      </m:dPr>
                      <m:e>
                        <m:r>
                          <a:rPr lang="en-US" i="1">
                            <a:latin typeface="Cambria Math" charset="0"/>
                          </a:rPr>
                          <m:t>𝑃</m:t>
                        </m:r>
                        <m:d>
                          <m:dPr>
                            <m:ctrlPr>
                              <a:rPr lang="en-US" i="1">
                                <a:latin typeface="Cambria Math" panose="02040503050406030204" pitchFamily="18" charset="0"/>
                              </a:rPr>
                            </m:ctrlPr>
                          </m:dPr>
                          <m:e>
                            <m:r>
                              <a:rPr lang="en-US" i="1">
                                <a:latin typeface="Cambria Math" charset="0"/>
                              </a:rPr>
                              <m:t>𝑤</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e>
                    </m:d>
                    <m:r>
                      <a:rPr lang="en-US" i="1">
                        <a:latin typeface="Cambria Math" charset="0"/>
                        <a:ea typeface="Cambria Math" charset="0"/>
                        <a:cs typeface="Cambria Math" charset="0"/>
                      </a:rPr>
                      <m:t>:</m:t>
                    </m:r>
                    <m:r>
                      <m:rPr>
                        <m:sty m:val="p"/>
                      </m:rPr>
                      <a:rPr lang="en-US">
                        <a:latin typeface="Cambria Math" charset="0"/>
                        <a:ea typeface="Cambria Math" charset="0"/>
                        <a:cs typeface="Cambria Math" charset="0"/>
                      </a:rPr>
                      <m:t>Probability</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of</m:t>
                    </m:r>
                    <m:r>
                      <a:rPr lang="en-US">
                        <a:latin typeface="Cambria Math" charset="0"/>
                        <a:ea typeface="Cambria Math" charset="0"/>
                        <a:cs typeface="Cambria Math" charset="0"/>
                      </a:rPr>
                      <m:t> </m:t>
                    </m:r>
                    <m:r>
                      <a:rPr lang="en-US" i="1">
                        <a:latin typeface="Cambria Math" charset="0"/>
                        <a:ea typeface="Cambria Math" charset="0"/>
                        <a:cs typeface="Cambria Math" charset="0"/>
                      </a:rPr>
                      <m:t>𝑤</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after</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observing</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data</m:t>
                    </m:r>
                  </m:oMath>
                </a14:m>
                <a:endParaRPr lang="en-US" dirty="0"/>
              </a:p>
            </p:txBody>
          </p:sp>
        </mc:Choice>
        <mc:Fallback xmlns="">
          <p:sp>
            <p:nvSpPr>
              <p:cNvPr id="15" name="TextBox 14">
                <a:extLst>
                  <a:ext uri="{FF2B5EF4-FFF2-40B4-BE49-F238E27FC236}">
                    <a16:creationId xmlns:a16="http://schemas.microsoft.com/office/drawing/2014/main" id="{1E26C7F1-28FF-3E4F-B261-498F6EE35ECD}"/>
                  </a:ext>
                </a:extLst>
              </p:cNvPr>
              <p:cNvSpPr txBox="1">
                <a:spLocks noRot="1" noChangeAspect="1" noMove="1" noResize="1" noEditPoints="1" noAdjustHandles="1" noChangeArrowheads="1" noChangeShapeType="1" noTextEdit="1"/>
              </p:cNvSpPr>
              <p:nvPr/>
            </p:nvSpPr>
            <p:spPr>
              <a:xfrm>
                <a:off x="1165669" y="4331333"/>
                <a:ext cx="6094682" cy="404983"/>
              </a:xfrm>
              <a:prstGeom prst="rect">
                <a:avLst/>
              </a:prstGeom>
              <a:blipFill>
                <a:blip r:embed="rId7"/>
                <a:stretch>
                  <a:fillRect l="-832" b="-18182"/>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D613559-E6C6-6643-9770-DB900923DDE0}"/>
                  </a:ext>
                </a:extLst>
              </p:cNvPr>
              <p:cNvSpPr/>
              <p:nvPr/>
            </p:nvSpPr>
            <p:spPr>
              <a:xfrm>
                <a:off x="1153531" y="5796198"/>
                <a:ext cx="655589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𝑃</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r>
                        <a:rPr lang="en-US" i="1">
                          <a:latin typeface="Cambria Math" charset="0"/>
                          <a:ea typeface="Cambria Math" charset="0"/>
                          <a:cs typeface="Cambria Math" charset="0"/>
                        </a:rPr>
                        <m:t>:</m:t>
                      </m:r>
                      <m:r>
                        <m:rPr>
                          <m:sty m:val="p"/>
                        </m:rPr>
                        <a:rPr lang="en-US" i="0">
                          <a:latin typeface="Cambria Math" panose="02040503050406030204" pitchFamily="18" charset="0"/>
                          <a:ea typeface="Cambria Math" charset="0"/>
                          <a:cs typeface="Cambria Math" charset="0"/>
                        </a:rPr>
                        <m:t>Normalization</m:t>
                      </m:r>
                      <m:r>
                        <a:rPr lang="en-US" i="0">
                          <a:latin typeface="Cambria Math" panose="02040503050406030204" pitchFamily="18" charset="0"/>
                          <a:ea typeface="Cambria Math" charset="0"/>
                          <a:cs typeface="Cambria Math" charset="0"/>
                        </a:rPr>
                        <m:t> </m:t>
                      </m:r>
                      <m:r>
                        <m:rPr>
                          <m:sty m:val="p"/>
                        </m:rPr>
                        <a:rPr lang="en-US" i="0">
                          <a:latin typeface="Cambria Math" panose="02040503050406030204" pitchFamily="18" charset="0"/>
                          <a:ea typeface="Cambria Math" charset="0"/>
                          <a:cs typeface="Cambria Math" charset="0"/>
                        </a:rPr>
                        <m:t>constant</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also</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refered</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to</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Model</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evidence</m:t>
                      </m:r>
                    </m:oMath>
                  </m:oMathPara>
                </a14:m>
                <a:endParaRPr lang="en-US" dirty="0"/>
              </a:p>
            </p:txBody>
          </p:sp>
        </mc:Choice>
        <mc:Fallback xmlns="">
          <p:sp>
            <p:nvSpPr>
              <p:cNvPr id="16" name="Rectangle 15">
                <a:extLst>
                  <a:ext uri="{FF2B5EF4-FFF2-40B4-BE49-F238E27FC236}">
                    <a16:creationId xmlns:a16="http://schemas.microsoft.com/office/drawing/2014/main" id="{ED613559-E6C6-6643-9770-DB900923DDE0}"/>
                  </a:ext>
                </a:extLst>
              </p:cNvPr>
              <p:cNvSpPr>
                <a:spLocks noRot="1" noChangeAspect="1" noMove="1" noResize="1" noEditPoints="1" noAdjustHandles="1" noChangeArrowheads="1" noChangeShapeType="1" noTextEdit="1"/>
              </p:cNvSpPr>
              <p:nvPr/>
            </p:nvSpPr>
            <p:spPr>
              <a:xfrm>
                <a:off x="1153531" y="5796198"/>
                <a:ext cx="6555897" cy="369332"/>
              </a:xfrm>
              <a:prstGeom prst="rect">
                <a:avLst/>
              </a:prstGeom>
              <a:blipFill>
                <a:blip r:embed="rId8"/>
                <a:stretch>
                  <a:fillRect b="-17241"/>
                </a:stretch>
              </a:blipFill>
            </p:spPr>
            <p:txBody>
              <a:bodyPr/>
              <a:lstStyle/>
              <a:p>
                <a:r>
                  <a:rPr lang="sv-SE">
                    <a:noFill/>
                  </a:rPr>
                  <a:t> </a:t>
                </a:r>
              </a:p>
            </p:txBody>
          </p:sp>
        </mc:Fallback>
      </mc:AlternateContent>
      <p:cxnSp>
        <p:nvCxnSpPr>
          <p:cNvPr id="8" name="Straight Connector 7">
            <a:extLst>
              <a:ext uri="{FF2B5EF4-FFF2-40B4-BE49-F238E27FC236}">
                <a16:creationId xmlns:a16="http://schemas.microsoft.com/office/drawing/2014/main" id="{72671044-16D7-1E48-ABBC-A9748EA15C87}"/>
              </a:ext>
            </a:extLst>
          </p:cNvPr>
          <p:cNvCxnSpPr>
            <a:cxnSpLocks/>
          </p:cNvCxnSpPr>
          <p:nvPr/>
        </p:nvCxnSpPr>
        <p:spPr>
          <a:xfrm>
            <a:off x="5868144" y="3861048"/>
            <a:ext cx="3157748" cy="0"/>
          </a:xfrm>
          <a:prstGeom prst="line">
            <a:avLst/>
          </a:prstGeom>
        </p:spPr>
        <p:style>
          <a:lnRef idx="2">
            <a:schemeClr val="dk1"/>
          </a:lnRef>
          <a:fillRef idx="0">
            <a:schemeClr val="dk1"/>
          </a:fillRef>
          <a:effectRef idx="1">
            <a:schemeClr val="dk1"/>
          </a:effectRef>
          <a:fontRef idx="minor">
            <a:schemeClr val="tx1"/>
          </a:fontRef>
        </p:style>
      </p:cxnSp>
      <p:grpSp>
        <p:nvGrpSpPr>
          <p:cNvPr id="3" name="Group 2">
            <a:extLst>
              <a:ext uri="{FF2B5EF4-FFF2-40B4-BE49-F238E27FC236}">
                <a16:creationId xmlns:a16="http://schemas.microsoft.com/office/drawing/2014/main" id="{DAD18DF0-E88D-2246-B9D4-72911507B19D}"/>
              </a:ext>
            </a:extLst>
          </p:cNvPr>
          <p:cNvGrpSpPr/>
          <p:nvPr/>
        </p:nvGrpSpPr>
        <p:grpSpPr>
          <a:xfrm>
            <a:off x="5858933" y="1824266"/>
            <a:ext cx="3285067" cy="2036783"/>
            <a:chOff x="5858933" y="1824266"/>
            <a:chExt cx="3285067" cy="2036783"/>
          </a:xfrm>
        </p:grpSpPr>
        <p:cxnSp>
          <p:nvCxnSpPr>
            <p:cNvPr id="25" name="Straight Connector 24">
              <a:extLst>
                <a:ext uri="{FF2B5EF4-FFF2-40B4-BE49-F238E27FC236}">
                  <a16:creationId xmlns:a16="http://schemas.microsoft.com/office/drawing/2014/main" id="{ED2ED788-F851-9A40-A012-BF1B07F35C8A}"/>
                </a:ext>
              </a:extLst>
            </p:cNvPr>
            <p:cNvCxnSpPr>
              <a:cxnSpLocks/>
            </p:cNvCxnSpPr>
            <p:nvPr/>
          </p:nvCxnSpPr>
          <p:spPr>
            <a:xfrm flipV="1">
              <a:off x="5868144" y="1824266"/>
              <a:ext cx="0" cy="2036783"/>
            </a:xfrm>
            <a:prstGeom prst="line">
              <a:avLst/>
            </a:prstGeom>
            <a:ln/>
          </p:spPr>
          <p:style>
            <a:lnRef idx="2">
              <a:schemeClr val="dk1"/>
            </a:lnRef>
            <a:fillRef idx="0">
              <a:schemeClr val="dk1"/>
            </a:fillRef>
            <a:effectRef idx="1">
              <a:schemeClr val="dk1"/>
            </a:effectRef>
            <a:fontRef idx="minor">
              <a:schemeClr val="tx1"/>
            </a:fontRef>
          </p:style>
        </p:cxnSp>
        <p:sp>
          <p:nvSpPr>
            <p:cNvPr id="30" name="Freeform 29">
              <a:extLst>
                <a:ext uri="{FF2B5EF4-FFF2-40B4-BE49-F238E27FC236}">
                  <a16:creationId xmlns:a16="http://schemas.microsoft.com/office/drawing/2014/main" id="{C64C93FB-B436-5642-8027-108315E4DE41}"/>
                </a:ext>
              </a:extLst>
            </p:cNvPr>
            <p:cNvSpPr/>
            <p:nvPr/>
          </p:nvSpPr>
          <p:spPr>
            <a:xfrm>
              <a:off x="5858933" y="1971628"/>
              <a:ext cx="3194756" cy="1889173"/>
            </a:xfrm>
            <a:custGeom>
              <a:avLst/>
              <a:gdLst>
                <a:gd name="connsiteX0" fmla="*/ 0 w 3194756"/>
                <a:gd name="connsiteY0" fmla="*/ 949868 h 961157"/>
                <a:gd name="connsiteX1" fmla="*/ 508000 w 3194756"/>
                <a:gd name="connsiteY1" fmla="*/ 780535 h 961157"/>
                <a:gd name="connsiteX2" fmla="*/ 880534 w 3194756"/>
                <a:gd name="connsiteY2" fmla="*/ 295113 h 961157"/>
                <a:gd name="connsiteX3" fmla="*/ 1151467 w 3194756"/>
                <a:gd name="connsiteY3" fmla="*/ 1601 h 961157"/>
                <a:gd name="connsiteX4" fmla="*/ 1535289 w 3194756"/>
                <a:gd name="connsiteY4" fmla="*/ 419290 h 961157"/>
                <a:gd name="connsiteX5" fmla="*/ 1873956 w 3194756"/>
                <a:gd name="connsiteY5" fmla="*/ 803113 h 961157"/>
                <a:gd name="connsiteX6" fmla="*/ 3104445 w 3194756"/>
                <a:gd name="connsiteY6" fmla="*/ 949868 h 961157"/>
                <a:gd name="connsiteX7" fmla="*/ 3194756 w 3194756"/>
                <a:gd name="connsiteY7" fmla="*/ 961157 h 96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4756" h="961157">
                  <a:moveTo>
                    <a:pt x="0" y="949868"/>
                  </a:moveTo>
                  <a:cubicBezTo>
                    <a:pt x="180622" y="919764"/>
                    <a:pt x="361244" y="889661"/>
                    <a:pt x="508000" y="780535"/>
                  </a:cubicBezTo>
                  <a:cubicBezTo>
                    <a:pt x="654756" y="671409"/>
                    <a:pt x="773289" y="424935"/>
                    <a:pt x="880534" y="295113"/>
                  </a:cubicBezTo>
                  <a:cubicBezTo>
                    <a:pt x="987779" y="165291"/>
                    <a:pt x="1042341" y="-19095"/>
                    <a:pt x="1151467" y="1601"/>
                  </a:cubicBezTo>
                  <a:cubicBezTo>
                    <a:pt x="1260593" y="22297"/>
                    <a:pt x="1414874" y="285705"/>
                    <a:pt x="1535289" y="419290"/>
                  </a:cubicBezTo>
                  <a:cubicBezTo>
                    <a:pt x="1655704" y="552875"/>
                    <a:pt x="1612430" y="714683"/>
                    <a:pt x="1873956" y="803113"/>
                  </a:cubicBezTo>
                  <a:cubicBezTo>
                    <a:pt x="2135482" y="891543"/>
                    <a:pt x="3104445" y="949868"/>
                    <a:pt x="3104445" y="949868"/>
                  </a:cubicBezTo>
                  <a:lnTo>
                    <a:pt x="3194756" y="961157"/>
                  </a:lnTo>
                </a:path>
              </a:pathLst>
            </a:custGeom>
            <a:ln>
              <a:solidFill>
                <a:srgbClr val="7030A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sv-SE" dirty="0">
                <a:solidFill>
                  <a:srgbClr val="7030A0"/>
                </a:solidFill>
              </a:endParaRPr>
            </a:p>
          </p:txBody>
        </p:sp>
        <p:sp>
          <p:nvSpPr>
            <p:cNvPr id="31" name="Freeform 30">
              <a:extLst>
                <a:ext uri="{FF2B5EF4-FFF2-40B4-BE49-F238E27FC236}">
                  <a16:creationId xmlns:a16="http://schemas.microsoft.com/office/drawing/2014/main" id="{22B40145-7902-BB40-871A-B65E252F5B9A}"/>
                </a:ext>
              </a:extLst>
            </p:cNvPr>
            <p:cNvSpPr/>
            <p:nvPr/>
          </p:nvSpPr>
          <p:spPr>
            <a:xfrm>
              <a:off x="5877356" y="2242105"/>
              <a:ext cx="3194755" cy="1589563"/>
            </a:xfrm>
            <a:custGeom>
              <a:avLst/>
              <a:gdLst>
                <a:gd name="connsiteX0" fmla="*/ 0 w 3194755"/>
                <a:gd name="connsiteY0" fmla="*/ 1558839 h 1589563"/>
                <a:gd name="connsiteX1" fmla="*/ 767644 w 3194755"/>
                <a:gd name="connsiteY1" fmla="*/ 1445950 h 1589563"/>
                <a:gd name="connsiteX2" fmla="*/ 1241778 w 3194755"/>
                <a:gd name="connsiteY2" fmla="*/ 429950 h 1589563"/>
                <a:gd name="connsiteX3" fmla="*/ 1873955 w 3194755"/>
                <a:gd name="connsiteY3" fmla="*/ 34839 h 1589563"/>
                <a:gd name="connsiteX4" fmla="*/ 2844800 w 3194755"/>
                <a:gd name="connsiteY4" fmla="*/ 1254039 h 1589563"/>
                <a:gd name="connsiteX5" fmla="*/ 3194755 w 3194755"/>
                <a:gd name="connsiteY5" fmla="*/ 1547550 h 1589563"/>
                <a:gd name="connsiteX6" fmla="*/ 3194755 w 3194755"/>
                <a:gd name="connsiteY6" fmla="*/ 1547550 h 158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4755" h="1589563">
                  <a:moveTo>
                    <a:pt x="0" y="1558839"/>
                  </a:moveTo>
                  <a:cubicBezTo>
                    <a:pt x="280340" y="1596468"/>
                    <a:pt x="560681" y="1634098"/>
                    <a:pt x="767644" y="1445950"/>
                  </a:cubicBezTo>
                  <a:cubicBezTo>
                    <a:pt x="974607" y="1257802"/>
                    <a:pt x="1057393" y="665135"/>
                    <a:pt x="1241778" y="429950"/>
                  </a:cubicBezTo>
                  <a:cubicBezTo>
                    <a:pt x="1426163" y="194765"/>
                    <a:pt x="1606785" y="-102509"/>
                    <a:pt x="1873955" y="34839"/>
                  </a:cubicBezTo>
                  <a:cubicBezTo>
                    <a:pt x="2141125" y="172187"/>
                    <a:pt x="2624667" y="1001920"/>
                    <a:pt x="2844800" y="1254039"/>
                  </a:cubicBezTo>
                  <a:cubicBezTo>
                    <a:pt x="3064933" y="1506158"/>
                    <a:pt x="3194755" y="1547550"/>
                    <a:pt x="3194755" y="1547550"/>
                  </a:cubicBezTo>
                  <a:lnTo>
                    <a:pt x="3194755" y="154755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sv-SE"/>
            </a:p>
          </p:txBody>
        </p:sp>
        <p:sp>
          <p:nvSpPr>
            <p:cNvPr id="33" name="Freeform 32">
              <a:extLst>
                <a:ext uri="{FF2B5EF4-FFF2-40B4-BE49-F238E27FC236}">
                  <a16:creationId xmlns:a16="http://schemas.microsoft.com/office/drawing/2014/main" id="{BDCF9A6A-2DB0-344A-AB6A-87C4E4C81FE7}"/>
                </a:ext>
              </a:extLst>
            </p:cNvPr>
            <p:cNvSpPr/>
            <p:nvPr/>
          </p:nvSpPr>
          <p:spPr>
            <a:xfrm>
              <a:off x="5926667" y="2031992"/>
              <a:ext cx="3217333" cy="1828692"/>
            </a:xfrm>
            <a:custGeom>
              <a:avLst/>
              <a:gdLst>
                <a:gd name="connsiteX0" fmla="*/ 0 w 3217333"/>
                <a:gd name="connsiteY0" fmla="*/ 1794941 h 1828692"/>
                <a:gd name="connsiteX1" fmla="*/ 745066 w 3217333"/>
                <a:gd name="connsiteY1" fmla="*/ 1580452 h 1828692"/>
                <a:gd name="connsiteX2" fmla="*/ 1343377 w 3217333"/>
                <a:gd name="connsiteY2" fmla="*/ 8 h 1828692"/>
                <a:gd name="connsiteX3" fmla="*/ 2257777 w 3217333"/>
                <a:gd name="connsiteY3" fmla="*/ 1557875 h 1828692"/>
                <a:gd name="connsiteX4" fmla="*/ 3217333 w 3217333"/>
                <a:gd name="connsiteY4" fmla="*/ 1817519 h 1828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3" h="1828692">
                  <a:moveTo>
                    <a:pt x="0" y="1794941"/>
                  </a:moveTo>
                  <a:cubicBezTo>
                    <a:pt x="260585" y="1837274"/>
                    <a:pt x="521170" y="1879607"/>
                    <a:pt x="745066" y="1580452"/>
                  </a:cubicBezTo>
                  <a:cubicBezTo>
                    <a:pt x="968962" y="1281297"/>
                    <a:pt x="1091259" y="3771"/>
                    <a:pt x="1343377" y="8"/>
                  </a:cubicBezTo>
                  <a:cubicBezTo>
                    <a:pt x="1595495" y="-3755"/>
                    <a:pt x="1945451" y="1254957"/>
                    <a:pt x="2257777" y="1557875"/>
                  </a:cubicBezTo>
                  <a:cubicBezTo>
                    <a:pt x="2570103" y="1860793"/>
                    <a:pt x="2893718" y="1839156"/>
                    <a:pt x="3217333" y="181751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sv-SE"/>
            </a:p>
          </p:txBody>
        </p:sp>
      </p:grpSp>
      <p:sp>
        <p:nvSpPr>
          <p:cNvPr id="35" name="TextBox 34">
            <a:extLst>
              <a:ext uri="{FF2B5EF4-FFF2-40B4-BE49-F238E27FC236}">
                <a16:creationId xmlns:a16="http://schemas.microsoft.com/office/drawing/2014/main" id="{AD326C22-074B-7C4D-AA8E-A45B84DFC6BB}"/>
              </a:ext>
            </a:extLst>
          </p:cNvPr>
          <p:cNvSpPr txBox="1"/>
          <p:nvPr/>
        </p:nvSpPr>
        <p:spPr>
          <a:xfrm rot="16200000">
            <a:off x="5102508" y="2616731"/>
            <a:ext cx="1171154" cy="369332"/>
          </a:xfrm>
          <a:prstGeom prst="rect">
            <a:avLst/>
          </a:prstGeom>
          <a:noFill/>
        </p:spPr>
        <p:txBody>
          <a:bodyPr wrap="none" rtlCol="0">
            <a:spAutoFit/>
          </a:bodyPr>
          <a:lstStyle/>
          <a:p>
            <a:r>
              <a:rPr lang="sv-SE" dirty="0"/>
              <a:t>P(</a:t>
            </a:r>
            <a:r>
              <a:rPr lang="sv-SE" dirty="0" err="1"/>
              <a:t>weights</a:t>
            </a:r>
            <a:r>
              <a:rPr lang="sv-SE" dirty="0"/>
              <a:t>)</a:t>
            </a:r>
          </a:p>
        </p:txBody>
      </p:sp>
      <p:sp>
        <p:nvSpPr>
          <p:cNvPr id="36" name="TextBox 35">
            <a:extLst>
              <a:ext uri="{FF2B5EF4-FFF2-40B4-BE49-F238E27FC236}">
                <a16:creationId xmlns:a16="http://schemas.microsoft.com/office/drawing/2014/main" id="{C0530022-2027-1E48-A6D6-89244C257557}"/>
              </a:ext>
            </a:extLst>
          </p:cNvPr>
          <p:cNvSpPr txBox="1"/>
          <p:nvPr/>
        </p:nvSpPr>
        <p:spPr>
          <a:xfrm>
            <a:off x="7020272" y="3861048"/>
            <a:ext cx="911468" cy="369332"/>
          </a:xfrm>
          <a:prstGeom prst="rect">
            <a:avLst/>
          </a:prstGeom>
          <a:noFill/>
        </p:spPr>
        <p:txBody>
          <a:bodyPr wrap="none" rtlCol="0">
            <a:spAutoFit/>
          </a:bodyPr>
          <a:lstStyle/>
          <a:p>
            <a:r>
              <a:rPr lang="sv-SE" dirty="0" err="1"/>
              <a:t>weights</a:t>
            </a:r>
            <a:endParaRPr lang="sv-SE" dirty="0"/>
          </a:p>
        </p:txBody>
      </p:sp>
      <p:pic>
        <p:nvPicPr>
          <p:cNvPr id="19" name="Picture 18">
            <a:extLst>
              <a:ext uri="{FF2B5EF4-FFF2-40B4-BE49-F238E27FC236}">
                <a16:creationId xmlns:a16="http://schemas.microsoft.com/office/drawing/2014/main" id="{CBD4A501-9AD0-BB49-9879-E790E7776CC8}"/>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45840" y="2121261"/>
            <a:ext cx="1453489" cy="1453489"/>
          </a:xfrm>
          <a:prstGeom prst="rect">
            <a:avLst/>
          </a:prstGeom>
        </p:spPr>
      </p:pic>
      <p:sp>
        <p:nvSpPr>
          <p:cNvPr id="4" name="TextBox 3">
            <a:extLst>
              <a:ext uri="{FF2B5EF4-FFF2-40B4-BE49-F238E27FC236}">
                <a16:creationId xmlns:a16="http://schemas.microsoft.com/office/drawing/2014/main" id="{EB6BA8F4-6331-A04A-9199-F2ED8A87F720}"/>
              </a:ext>
            </a:extLst>
          </p:cNvPr>
          <p:cNvSpPr txBox="1"/>
          <p:nvPr/>
        </p:nvSpPr>
        <p:spPr>
          <a:xfrm>
            <a:off x="292484" y="3574750"/>
            <a:ext cx="1516056" cy="369332"/>
          </a:xfrm>
          <a:prstGeom prst="rect">
            <a:avLst/>
          </a:prstGeom>
          <a:noFill/>
        </p:spPr>
        <p:txBody>
          <a:bodyPr wrap="none" rtlCol="0">
            <a:spAutoFit/>
          </a:bodyPr>
          <a:lstStyle/>
          <a:p>
            <a:r>
              <a:rPr lang="sv-SE" dirty="0"/>
              <a:t>Thomas </a:t>
            </a:r>
            <a:r>
              <a:rPr lang="sv-SE" dirty="0" err="1"/>
              <a:t>Bayes</a:t>
            </a:r>
            <a:endParaRPr lang="sv-SE" dirty="0"/>
          </a:p>
        </p:txBody>
      </p:sp>
    </p:spTree>
    <p:extLst>
      <p:ext uri="{BB962C8B-B14F-4D97-AF65-F5344CB8AC3E}">
        <p14:creationId xmlns:p14="http://schemas.microsoft.com/office/powerpoint/2010/main" val="2008660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9E00-C07A-394B-8229-C440B9D8EF4B}"/>
              </a:ext>
            </a:extLst>
          </p:cNvPr>
          <p:cNvSpPr>
            <a:spLocks noGrp="1"/>
          </p:cNvSpPr>
          <p:nvPr>
            <p:ph type="title"/>
          </p:nvPr>
        </p:nvSpPr>
        <p:spPr/>
        <p:txBody>
          <a:bodyPr>
            <a:normAutofit/>
          </a:bodyPr>
          <a:lstStyle/>
          <a:p>
            <a:r>
              <a:rPr lang="en-US" sz="2800" dirty="0"/>
              <a:t>Approximate and complete inference complements each other</a:t>
            </a:r>
          </a:p>
        </p:txBody>
      </p:sp>
      <p:sp>
        <p:nvSpPr>
          <p:cNvPr id="4" name="Slide Number Placeholder 3">
            <a:extLst>
              <a:ext uri="{FF2B5EF4-FFF2-40B4-BE49-F238E27FC236}">
                <a16:creationId xmlns:a16="http://schemas.microsoft.com/office/drawing/2014/main" id="{21B67A6F-254B-3443-8F47-E6841FD528CC}"/>
              </a:ext>
            </a:extLst>
          </p:cNvPr>
          <p:cNvSpPr>
            <a:spLocks noGrp="1"/>
          </p:cNvSpPr>
          <p:nvPr>
            <p:ph type="sldNum" sz="quarter" idx="12"/>
          </p:nvPr>
        </p:nvSpPr>
        <p:spPr/>
        <p:txBody>
          <a:bodyPr/>
          <a:lstStyle/>
          <a:p>
            <a:fld id="{551115BC-487E-4422-894C-CB7CD3E79223}" type="slidenum">
              <a:rPr lang="en-GB" noProof="0" smtClean="0"/>
              <a:t>18</a:t>
            </a:fld>
            <a:endParaRPr lang="en-GB" noProof="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837897-DC61-5640-849D-CC2687E1DC3B}"/>
                  </a:ext>
                </a:extLst>
              </p:cNvPr>
              <p:cNvSpPr txBox="1"/>
              <p:nvPr/>
            </p:nvSpPr>
            <p:spPr>
              <a:xfrm>
                <a:off x="3031454" y="5816297"/>
                <a:ext cx="3340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𝑤</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r>
                        <a:rPr lang="en-US" i="1">
                          <a:latin typeface="Cambria Math" panose="02040503050406030204" pitchFamily="18" charset="0"/>
                          <a:ea typeface="Cambria Math" panose="02040503050406030204" pitchFamily="18" charset="0"/>
                          <a:cs typeface="Cambria Math" charset="0"/>
                        </a:rPr>
                        <m:t>∝</m:t>
                      </m:r>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e>
                      </m:d>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𝑃</m:t>
                      </m:r>
                      <m:r>
                        <a:rPr lang="en-US" i="1" smtClean="0">
                          <a:solidFill>
                            <a:srgbClr val="7030A0"/>
                          </a:solidFill>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𝑤</m:t>
                      </m:r>
                      <m:r>
                        <a:rPr lang="en-US" i="1" smtClean="0">
                          <a:solidFill>
                            <a:srgbClr val="7030A0"/>
                          </a:solidFill>
                          <a:latin typeface="Cambria Math" charset="0"/>
                          <a:ea typeface="Cambria Math" charset="0"/>
                          <a:cs typeface="Cambria Math" charset="0"/>
                        </a:rPr>
                        <m:t>)</m:t>
                      </m:r>
                    </m:oMath>
                  </m:oMathPara>
                </a14:m>
                <a:endParaRPr lang="en-US" dirty="0"/>
              </a:p>
            </p:txBody>
          </p:sp>
        </mc:Choice>
        <mc:Fallback xmlns="">
          <p:sp>
            <p:nvSpPr>
              <p:cNvPr id="5" name="TextBox 4">
                <a:extLst>
                  <a:ext uri="{FF2B5EF4-FFF2-40B4-BE49-F238E27FC236}">
                    <a16:creationId xmlns:a16="http://schemas.microsoft.com/office/drawing/2014/main" id="{25837897-DC61-5640-849D-CC2687E1DC3B}"/>
                  </a:ext>
                </a:extLst>
              </p:cNvPr>
              <p:cNvSpPr txBox="1">
                <a:spLocks noRot="1" noChangeAspect="1" noMove="1" noResize="1" noEditPoints="1" noAdjustHandles="1" noChangeArrowheads="1" noChangeShapeType="1" noTextEdit="1"/>
              </p:cNvSpPr>
              <p:nvPr/>
            </p:nvSpPr>
            <p:spPr>
              <a:xfrm>
                <a:off x="3031454" y="5816297"/>
                <a:ext cx="3340745" cy="276999"/>
              </a:xfrm>
              <a:prstGeom prst="rect">
                <a:avLst/>
              </a:prstGeom>
              <a:blipFill>
                <a:blip r:embed="rId3"/>
                <a:stretch>
                  <a:fillRect r="-758" b="-30435"/>
                </a:stretch>
              </a:blipFill>
            </p:spPr>
            <p:txBody>
              <a:bodyPr/>
              <a:lstStyle/>
              <a:p>
                <a:r>
                  <a:rPr lang="sv-SE">
                    <a:noFill/>
                  </a:rPr>
                  <a:t> </a:t>
                </a:r>
              </a:p>
            </p:txBody>
          </p:sp>
        </mc:Fallback>
      </mc:AlternateContent>
      <p:cxnSp>
        <p:nvCxnSpPr>
          <p:cNvPr id="20" name="Straight Arrow Connector 19">
            <a:extLst>
              <a:ext uri="{FF2B5EF4-FFF2-40B4-BE49-F238E27FC236}">
                <a16:creationId xmlns:a16="http://schemas.microsoft.com/office/drawing/2014/main" id="{1C59AA1D-E0B1-8346-A0EF-D36DCE71C063}"/>
              </a:ext>
            </a:extLst>
          </p:cNvPr>
          <p:cNvCxnSpPr>
            <a:cxnSpLocks/>
          </p:cNvCxnSpPr>
          <p:nvPr/>
        </p:nvCxnSpPr>
        <p:spPr>
          <a:xfrm flipH="1">
            <a:off x="6069833" y="5512889"/>
            <a:ext cx="508984" cy="2522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C75DA9-EB2E-7B4B-AFD9-EFDDA3443101}"/>
              </a:ext>
            </a:extLst>
          </p:cNvPr>
          <p:cNvSpPr txBox="1"/>
          <p:nvPr/>
        </p:nvSpPr>
        <p:spPr>
          <a:xfrm>
            <a:off x="6848220" y="2311952"/>
            <a:ext cx="2216312" cy="369332"/>
          </a:xfrm>
          <a:prstGeom prst="rect">
            <a:avLst/>
          </a:prstGeom>
          <a:noFill/>
        </p:spPr>
        <p:txBody>
          <a:bodyPr wrap="none" rtlCol="0">
            <a:spAutoFit/>
          </a:bodyPr>
          <a:lstStyle/>
          <a:p>
            <a:r>
              <a:rPr lang="en-US" dirty="0">
                <a:solidFill>
                  <a:srgbClr val="7030A0"/>
                </a:solidFill>
              </a:rPr>
              <a:t>Dirichlet distribution </a:t>
            </a:r>
          </a:p>
        </p:txBody>
      </p:sp>
      <p:cxnSp>
        <p:nvCxnSpPr>
          <p:cNvPr id="22" name="Straight Arrow Connector 21">
            <a:extLst>
              <a:ext uri="{FF2B5EF4-FFF2-40B4-BE49-F238E27FC236}">
                <a16:creationId xmlns:a16="http://schemas.microsoft.com/office/drawing/2014/main" id="{6EC186B9-1309-3944-A8EF-1AFA74A10F96}"/>
              </a:ext>
            </a:extLst>
          </p:cNvPr>
          <p:cNvCxnSpPr>
            <a:cxnSpLocks/>
          </p:cNvCxnSpPr>
          <p:nvPr/>
        </p:nvCxnSpPr>
        <p:spPr>
          <a:xfrm>
            <a:off x="4251471" y="5539655"/>
            <a:ext cx="438170" cy="2585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56303B0-95BD-A34D-95BB-EF0D45E5DC6A}"/>
              </a:ext>
            </a:extLst>
          </p:cNvPr>
          <p:cNvSpPr txBox="1"/>
          <p:nvPr/>
        </p:nvSpPr>
        <p:spPr>
          <a:xfrm>
            <a:off x="2895828" y="5201074"/>
            <a:ext cx="2068836" cy="369332"/>
          </a:xfrm>
          <a:prstGeom prst="rect">
            <a:avLst/>
          </a:prstGeom>
          <a:noFill/>
        </p:spPr>
        <p:txBody>
          <a:bodyPr wrap="none" rtlCol="0">
            <a:spAutoFit/>
          </a:bodyPr>
          <a:lstStyle/>
          <a:p>
            <a:r>
              <a:rPr lang="en-US" dirty="0">
                <a:solidFill>
                  <a:srgbClr val="FF0000"/>
                </a:solidFill>
              </a:rPr>
              <a:t>Normal distribution</a:t>
            </a:r>
          </a:p>
        </p:txBody>
      </p:sp>
      <p:sp>
        <p:nvSpPr>
          <p:cNvPr id="24" name="TextBox 23">
            <a:extLst>
              <a:ext uri="{FF2B5EF4-FFF2-40B4-BE49-F238E27FC236}">
                <a16:creationId xmlns:a16="http://schemas.microsoft.com/office/drawing/2014/main" id="{4C66D8B1-F9D4-954B-A041-0CAC332472C4}"/>
              </a:ext>
            </a:extLst>
          </p:cNvPr>
          <p:cNvSpPr txBox="1"/>
          <p:nvPr/>
        </p:nvSpPr>
        <p:spPr>
          <a:xfrm>
            <a:off x="84726" y="4782555"/>
            <a:ext cx="3570786" cy="369332"/>
          </a:xfrm>
          <a:prstGeom prst="rect">
            <a:avLst/>
          </a:prstGeom>
          <a:noFill/>
        </p:spPr>
        <p:txBody>
          <a:bodyPr wrap="none" rtlCol="0">
            <a:spAutoFit/>
          </a:bodyPr>
          <a:lstStyle/>
          <a:p>
            <a:r>
              <a:rPr lang="en-US" sz="1800" dirty="0"/>
              <a:t>Complete Bayesian inference - slow:</a:t>
            </a:r>
          </a:p>
        </p:txBody>
      </p:sp>
      <p:sp>
        <p:nvSpPr>
          <p:cNvPr id="27" name="TextBox 26">
            <a:extLst>
              <a:ext uri="{FF2B5EF4-FFF2-40B4-BE49-F238E27FC236}">
                <a16:creationId xmlns:a16="http://schemas.microsoft.com/office/drawing/2014/main" id="{72AE6E9A-DF70-EC48-933D-1B03A434D262}"/>
              </a:ext>
            </a:extLst>
          </p:cNvPr>
          <p:cNvSpPr txBox="1"/>
          <p:nvPr/>
        </p:nvSpPr>
        <p:spPr>
          <a:xfrm>
            <a:off x="0" y="1897230"/>
            <a:ext cx="5137945" cy="369332"/>
          </a:xfrm>
          <a:prstGeom prst="rect">
            <a:avLst/>
          </a:prstGeom>
          <a:noFill/>
        </p:spPr>
        <p:txBody>
          <a:bodyPr wrap="none" rtlCol="0">
            <a:spAutoFit/>
          </a:bodyPr>
          <a:lstStyle/>
          <a:p>
            <a:r>
              <a:rPr lang="en-US" sz="1800" dirty="0"/>
              <a:t>Approximate Bayesian inference – fast, less accurate: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FD9AC0-C694-5C46-A69E-01DB5523C284}"/>
                  </a:ext>
                </a:extLst>
              </p:cNvPr>
              <p:cNvSpPr txBox="1"/>
              <p:nvPr/>
            </p:nvSpPr>
            <p:spPr>
              <a:xfrm>
                <a:off x="1475656" y="3096005"/>
                <a:ext cx="648072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𝑃</m:t>
                      </m:r>
                      <m:d>
                        <m:dPr>
                          <m:ctrlPr>
                            <a:rPr lang="en-US" i="1">
                              <a:latin typeface="Cambria Math" panose="02040503050406030204" pitchFamily="18" charset="0"/>
                            </a:rPr>
                          </m:ctrlPr>
                        </m:dPr>
                        <m:e>
                          <m:r>
                            <a:rPr lang="en-US" i="1">
                              <a:latin typeface="Cambria Math" charset="0"/>
                            </a:rPr>
                            <m:t>𝑤</m:t>
                          </m:r>
                          <m:r>
                            <a:rPr lang="en-US" b="0" i="1" smtClean="0">
                              <a:latin typeface="Cambria Math" panose="02040503050406030204" pitchFamily="18" charset="0"/>
                            </a:rPr>
                            <m:t>, </m:t>
                          </m:r>
                          <m:r>
                            <a:rPr lang="en-US" b="0" i="1" smtClean="0">
                              <a:latin typeface="Cambria Math" panose="02040503050406030204" pitchFamily="18" charset="0"/>
                            </a:rPr>
                            <m:t>𝐸𝑛𝑠𝑒𝑚𝑏𝑙𝑒</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r>
                        <a:rPr lang="en-US" i="1">
                          <a:latin typeface="Cambria Math" panose="02040503050406030204" pitchFamily="18" charset="0"/>
                          <a:ea typeface="Cambria Math" panose="02040503050406030204" pitchFamily="18" charset="0"/>
                          <a:cs typeface="Cambria Math" charset="0"/>
                        </a:rPr>
                        <m:t>∝</m:t>
                      </m:r>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r>
                            <a:rPr lang="en-US" b="0" i="1" smtClean="0">
                              <a:solidFill>
                                <a:srgbClr val="FF0000"/>
                              </a:solidFill>
                              <a:latin typeface="Cambria Math" panose="02040503050406030204" pitchFamily="18" charset="0"/>
                              <a:ea typeface="Cambria Math" charset="0"/>
                              <a:cs typeface="Cambria Math" charset="0"/>
                            </a:rPr>
                            <m:t>, </m:t>
                          </m:r>
                          <m:r>
                            <a:rPr lang="en-US" b="0" i="1" smtClean="0">
                              <a:solidFill>
                                <a:srgbClr val="FF0000"/>
                              </a:solidFill>
                              <a:latin typeface="Cambria Math" panose="02040503050406030204" pitchFamily="18" charset="0"/>
                              <a:ea typeface="Cambria Math" charset="0"/>
                              <a:cs typeface="Cambria Math" charset="0"/>
                            </a:rPr>
                            <m:t>𝐸𝑛𝑠𝑒𝑚𝑏𝑙𝑒</m:t>
                          </m:r>
                        </m:e>
                      </m:d>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𝑃</m:t>
                      </m:r>
                      <m:r>
                        <a:rPr lang="en-US" i="1" smtClean="0">
                          <a:solidFill>
                            <a:srgbClr val="7030A0"/>
                          </a:solidFill>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𝑤</m:t>
                      </m:r>
                      <m:r>
                        <a:rPr lang="en-US" b="0" i="1" smtClean="0">
                          <a:solidFill>
                            <a:srgbClr val="7030A0"/>
                          </a:solidFill>
                          <a:latin typeface="Cambria Math" panose="02040503050406030204" pitchFamily="18" charset="0"/>
                          <a:ea typeface="Cambria Math" charset="0"/>
                          <a:cs typeface="Cambria Math" charset="0"/>
                        </a:rPr>
                        <m:t>|</m:t>
                      </m:r>
                      <m:r>
                        <a:rPr lang="en-US" b="0" i="1" smtClean="0">
                          <a:solidFill>
                            <a:srgbClr val="7030A0"/>
                          </a:solidFill>
                          <a:latin typeface="Cambria Math" panose="02040503050406030204" pitchFamily="18" charset="0"/>
                          <a:ea typeface="Cambria Math" charset="0"/>
                          <a:cs typeface="Cambria Math" charset="0"/>
                        </a:rPr>
                        <m:t>𝐸𝑛𝑠𝑒𝑚𝑏𝑙𝑒</m:t>
                      </m:r>
                      <m:r>
                        <a:rPr lang="en-US" i="1">
                          <a:solidFill>
                            <a:srgbClr val="7030A0"/>
                          </a:solidFill>
                          <a:latin typeface="Cambria Math" charset="0"/>
                          <a:ea typeface="Cambria Math" charset="0"/>
                          <a:cs typeface="Cambria Math" charset="0"/>
                        </a:rPr>
                        <m:t>)</m:t>
                      </m:r>
                    </m:oMath>
                  </m:oMathPara>
                </a14:m>
                <a:endParaRPr lang="en-US" dirty="0"/>
              </a:p>
            </p:txBody>
          </p:sp>
        </mc:Choice>
        <mc:Fallback xmlns="">
          <p:sp>
            <p:nvSpPr>
              <p:cNvPr id="28" name="TextBox 27">
                <a:extLst>
                  <a:ext uri="{FF2B5EF4-FFF2-40B4-BE49-F238E27FC236}">
                    <a16:creationId xmlns:a16="http://schemas.microsoft.com/office/drawing/2014/main" id="{8EFD9AC0-C694-5C46-A69E-01DB5523C284}"/>
                  </a:ext>
                </a:extLst>
              </p:cNvPr>
              <p:cNvSpPr txBox="1">
                <a:spLocks noRot="1" noChangeAspect="1" noMove="1" noResize="1" noEditPoints="1" noAdjustHandles="1" noChangeArrowheads="1" noChangeShapeType="1" noTextEdit="1"/>
              </p:cNvSpPr>
              <p:nvPr/>
            </p:nvSpPr>
            <p:spPr>
              <a:xfrm>
                <a:off x="1475656" y="3096005"/>
                <a:ext cx="6480720" cy="276999"/>
              </a:xfrm>
              <a:prstGeom prst="rect">
                <a:avLst/>
              </a:prstGeom>
              <a:blipFill>
                <a:blip r:embed="rId4"/>
                <a:stretch>
                  <a:fillRect l="-783" r="-1370" b="-30435"/>
                </a:stretch>
              </a:blipFill>
            </p:spPr>
            <p:txBody>
              <a:bodyPr/>
              <a:lstStyle/>
              <a:p>
                <a:r>
                  <a:rPr lang="sv-SE">
                    <a:noFill/>
                  </a:rPr>
                  <a:t> </a:t>
                </a:r>
              </a:p>
            </p:txBody>
          </p:sp>
        </mc:Fallback>
      </mc:AlternateContent>
      <p:cxnSp>
        <p:nvCxnSpPr>
          <p:cNvPr id="29" name="Straight Arrow Connector 28">
            <a:extLst>
              <a:ext uri="{FF2B5EF4-FFF2-40B4-BE49-F238E27FC236}">
                <a16:creationId xmlns:a16="http://schemas.microsoft.com/office/drawing/2014/main" id="{E0C984CF-1D63-2E4A-A199-1B0DC2B9E0F6}"/>
              </a:ext>
            </a:extLst>
          </p:cNvPr>
          <p:cNvCxnSpPr>
            <a:cxnSpLocks/>
          </p:cNvCxnSpPr>
          <p:nvPr/>
        </p:nvCxnSpPr>
        <p:spPr>
          <a:xfrm flipH="1">
            <a:off x="7358033" y="2692849"/>
            <a:ext cx="476606" cy="29723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57B269F-0698-5947-98AD-A3648E0F6826}"/>
              </a:ext>
            </a:extLst>
          </p:cNvPr>
          <p:cNvSpPr txBox="1"/>
          <p:nvPr/>
        </p:nvSpPr>
        <p:spPr>
          <a:xfrm>
            <a:off x="6324325" y="5073407"/>
            <a:ext cx="2216312" cy="369332"/>
          </a:xfrm>
          <a:prstGeom prst="rect">
            <a:avLst/>
          </a:prstGeom>
          <a:noFill/>
        </p:spPr>
        <p:txBody>
          <a:bodyPr wrap="none" rtlCol="0">
            <a:spAutoFit/>
          </a:bodyPr>
          <a:lstStyle/>
          <a:p>
            <a:r>
              <a:rPr lang="en-US" dirty="0">
                <a:solidFill>
                  <a:srgbClr val="7030A0"/>
                </a:solidFill>
              </a:rPr>
              <a:t>Dirichlet distribution </a:t>
            </a:r>
          </a:p>
        </p:txBody>
      </p:sp>
      <p:cxnSp>
        <p:nvCxnSpPr>
          <p:cNvPr id="31" name="Straight Arrow Connector 30">
            <a:extLst>
              <a:ext uri="{FF2B5EF4-FFF2-40B4-BE49-F238E27FC236}">
                <a16:creationId xmlns:a16="http://schemas.microsoft.com/office/drawing/2014/main" id="{F75F9468-1437-C940-B05B-3C43C67FD9C0}"/>
              </a:ext>
            </a:extLst>
          </p:cNvPr>
          <p:cNvCxnSpPr>
            <a:cxnSpLocks/>
          </p:cNvCxnSpPr>
          <p:nvPr/>
        </p:nvCxnSpPr>
        <p:spPr>
          <a:xfrm>
            <a:off x="4241283" y="2814083"/>
            <a:ext cx="438170" cy="2585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608474C-AB14-E84C-9101-B2885DD83F95}"/>
              </a:ext>
            </a:extLst>
          </p:cNvPr>
          <p:cNvSpPr txBox="1"/>
          <p:nvPr/>
        </p:nvSpPr>
        <p:spPr>
          <a:xfrm>
            <a:off x="2895828" y="2463111"/>
            <a:ext cx="2068836" cy="369332"/>
          </a:xfrm>
          <a:prstGeom prst="rect">
            <a:avLst/>
          </a:prstGeom>
          <a:noFill/>
        </p:spPr>
        <p:txBody>
          <a:bodyPr wrap="none" rtlCol="0">
            <a:spAutoFit/>
          </a:bodyPr>
          <a:lstStyle/>
          <a:p>
            <a:r>
              <a:rPr lang="en-US" dirty="0">
                <a:solidFill>
                  <a:srgbClr val="FF0000"/>
                </a:solidFill>
              </a:rPr>
              <a:t>Normal distribution</a:t>
            </a:r>
          </a:p>
        </p:txBody>
      </p:sp>
      <p:grpSp>
        <p:nvGrpSpPr>
          <p:cNvPr id="9" name="Group 8">
            <a:extLst>
              <a:ext uri="{FF2B5EF4-FFF2-40B4-BE49-F238E27FC236}">
                <a16:creationId xmlns:a16="http://schemas.microsoft.com/office/drawing/2014/main" id="{1CA393DF-A14A-5C4C-9BD8-8AB65DDFD175}"/>
              </a:ext>
            </a:extLst>
          </p:cNvPr>
          <p:cNvGrpSpPr/>
          <p:nvPr/>
        </p:nvGrpSpPr>
        <p:grpSpPr>
          <a:xfrm>
            <a:off x="-260939" y="2966826"/>
            <a:ext cx="4767667" cy="3855842"/>
            <a:chOff x="-260939" y="2966826"/>
            <a:chExt cx="4767667" cy="3855842"/>
          </a:xfrm>
        </p:grpSpPr>
        <p:grpSp>
          <p:nvGrpSpPr>
            <p:cNvPr id="7" name="Group 6">
              <a:extLst>
                <a:ext uri="{FF2B5EF4-FFF2-40B4-BE49-F238E27FC236}">
                  <a16:creationId xmlns:a16="http://schemas.microsoft.com/office/drawing/2014/main" id="{11134F86-BFDB-AB40-A61D-476558814A00}"/>
                </a:ext>
              </a:extLst>
            </p:cNvPr>
            <p:cNvGrpSpPr/>
            <p:nvPr/>
          </p:nvGrpSpPr>
          <p:grpSpPr>
            <a:xfrm>
              <a:off x="-260939" y="2966826"/>
              <a:ext cx="4767667" cy="3444678"/>
              <a:chOff x="-260939" y="2966826"/>
              <a:chExt cx="4767667" cy="3444678"/>
            </a:xfrm>
          </p:grpSpPr>
          <p:cxnSp>
            <p:nvCxnSpPr>
              <p:cNvPr id="26" name="Straight Arrow Connector 25">
                <a:extLst>
                  <a:ext uri="{FF2B5EF4-FFF2-40B4-BE49-F238E27FC236}">
                    <a16:creationId xmlns:a16="http://schemas.microsoft.com/office/drawing/2014/main" id="{F0B76450-4340-1949-A160-CE8DE137504A}"/>
                  </a:ext>
                </a:extLst>
              </p:cNvPr>
              <p:cNvCxnSpPr>
                <a:cxnSpLocks/>
              </p:cNvCxnSpPr>
              <p:nvPr/>
            </p:nvCxnSpPr>
            <p:spPr>
              <a:xfrm flipV="1">
                <a:off x="1979712" y="5949839"/>
                <a:ext cx="1023181" cy="143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B8600A3-7C6A-2144-A311-C1FDA3468303}"/>
                  </a:ext>
                </a:extLst>
              </p:cNvPr>
              <p:cNvSpPr txBox="1"/>
              <p:nvPr/>
            </p:nvSpPr>
            <p:spPr>
              <a:xfrm>
                <a:off x="-260939" y="2966826"/>
                <a:ext cx="1736595" cy="646331"/>
              </a:xfrm>
              <a:prstGeom prst="rect">
                <a:avLst/>
              </a:prstGeom>
              <a:noFill/>
            </p:spPr>
            <p:txBody>
              <a:bodyPr wrap="square" rtlCol="0">
                <a:spAutoFit/>
              </a:bodyPr>
              <a:lstStyle/>
              <a:p>
                <a:pPr algn="ctr"/>
                <a:r>
                  <a:rPr lang="en-US" dirty="0"/>
                  <a:t>Simulated annealing</a:t>
                </a:r>
              </a:p>
            </p:txBody>
          </p:sp>
          <p:cxnSp>
            <p:nvCxnSpPr>
              <p:cNvPr id="34" name="Straight Arrow Connector 33">
                <a:extLst>
                  <a:ext uri="{FF2B5EF4-FFF2-40B4-BE49-F238E27FC236}">
                    <a16:creationId xmlns:a16="http://schemas.microsoft.com/office/drawing/2014/main" id="{F9C30D74-CA9F-FE43-B598-1A907CBEC8E5}"/>
                  </a:ext>
                </a:extLst>
              </p:cNvPr>
              <p:cNvCxnSpPr>
                <a:cxnSpLocks/>
              </p:cNvCxnSpPr>
              <p:nvPr/>
            </p:nvCxnSpPr>
            <p:spPr>
              <a:xfrm flipV="1">
                <a:off x="1187624" y="3234505"/>
                <a:ext cx="210468" cy="23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130C34D-97D5-A945-A4CD-F249B82A9843}"/>
                  </a:ext>
                </a:extLst>
              </p:cNvPr>
              <p:cNvSpPr txBox="1"/>
              <p:nvPr/>
            </p:nvSpPr>
            <p:spPr>
              <a:xfrm>
                <a:off x="1522524" y="3669813"/>
                <a:ext cx="2984204" cy="369332"/>
              </a:xfrm>
              <a:prstGeom prst="rect">
                <a:avLst/>
              </a:prstGeom>
              <a:noFill/>
            </p:spPr>
            <p:txBody>
              <a:bodyPr wrap="square" rtlCol="0">
                <a:spAutoFit/>
              </a:bodyPr>
              <a:lstStyle/>
              <a:p>
                <a:pPr algn="ctr"/>
                <a:r>
                  <a:rPr lang="en-US" dirty="0"/>
                  <a:t>Assume Dirichlet distribution</a:t>
                </a:r>
              </a:p>
            </p:txBody>
          </p:sp>
          <p:cxnSp>
            <p:nvCxnSpPr>
              <p:cNvPr id="36" name="Straight Arrow Connector 35">
                <a:extLst>
                  <a:ext uri="{FF2B5EF4-FFF2-40B4-BE49-F238E27FC236}">
                    <a16:creationId xmlns:a16="http://schemas.microsoft.com/office/drawing/2014/main" id="{F179C2A5-F7EC-E742-B709-B1A23190A4F4}"/>
                  </a:ext>
                </a:extLst>
              </p:cNvPr>
              <p:cNvCxnSpPr>
                <a:cxnSpLocks/>
              </p:cNvCxnSpPr>
              <p:nvPr/>
            </p:nvCxnSpPr>
            <p:spPr>
              <a:xfrm flipV="1">
                <a:off x="3031454" y="3373551"/>
                <a:ext cx="0" cy="239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4B32E2A-0626-FC4F-845A-EAEED2ABDE49}"/>
                  </a:ext>
                </a:extLst>
              </p:cNvPr>
              <p:cNvGrpSpPr/>
              <p:nvPr/>
            </p:nvGrpSpPr>
            <p:grpSpPr>
              <a:xfrm>
                <a:off x="24395" y="5661248"/>
                <a:ext cx="2675397" cy="750256"/>
                <a:chOff x="24395" y="5661248"/>
                <a:chExt cx="2675397" cy="750256"/>
              </a:xfrm>
            </p:grpSpPr>
            <p:sp>
              <p:nvSpPr>
                <p:cNvPr id="25" name="TextBox 24">
                  <a:extLst>
                    <a:ext uri="{FF2B5EF4-FFF2-40B4-BE49-F238E27FC236}">
                      <a16:creationId xmlns:a16="http://schemas.microsoft.com/office/drawing/2014/main" id="{91D1249F-B680-1B41-AA4A-91C13AB88200}"/>
                    </a:ext>
                  </a:extLst>
                </p:cNvPr>
                <p:cNvSpPr txBox="1"/>
                <p:nvPr/>
              </p:nvSpPr>
              <p:spPr>
                <a:xfrm>
                  <a:off x="144016" y="5765173"/>
                  <a:ext cx="2555776" cy="646331"/>
                </a:xfrm>
                <a:prstGeom prst="rect">
                  <a:avLst/>
                </a:prstGeom>
                <a:noFill/>
              </p:spPr>
              <p:txBody>
                <a:bodyPr wrap="square" rtlCol="0">
                  <a:spAutoFit/>
                </a:bodyPr>
                <a:lstStyle/>
                <a:p>
                  <a:pPr algn="ctr"/>
                  <a:r>
                    <a:rPr lang="en-US" dirty="0"/>
                    <a:t>Hamiltonian </a:t>
                  </a:r>
                </a:p>
                <a:p>
                  <a:pPr algn="ctr"/>
                  <a:r>
                    <a:rPr lang="en-US" dirty="0"/>
                    <a:t>Monte Carlo</a:t>
                  </a:r>
                </a:p>
              </p:txBody>
            </p:sp>
            <p:pic>
              <p:nvPicPr>
                <p:cNvPr id="3" name="Picture 2">
                  <a:extLst>
                    <a:ext uri="{FF2B5EF4-FFF2-40B4-BE49-F238E27FC236}">
                      <a16:creationId xmlns:a16="http://schemas.microsoft.com/office/drawing/2014/main" id="{5BEEE76C-410C-2441-AAE6-8ECFF974BF7C}"/>
                    </a:ext>
                  </a:extLst>
                </p:cNvPr>
                <p:cNvPicPr>
                  <a:picLocks noChangeAspect="1"/>
                </p:cNvPicPr>
                <p:nvPr/>
              </p:nvPicPr>
              <p:blipFill>
                <a:blip r:embed="rId5"/>
                <a:stretch>
                  <a:fillRect/>
                </a:stretch>
              </p:blipFill>
              <p:spPr>
                <a:xfrm>
                  <a:off x="24395" y="5661248"/>
                  <a:ext cx="731181" cy="735133"/>
                </a:xfrm>
                <a:prstGeom prst="rect">
                  <a:avLst/>
                </a:prstGeom>
              </p:spPr>
            </p:pic>
          </p:grpSp>
        </p:grpSp>
        <p:sp>
          <p:nvSpPr>
            <p:cNvPr id="8" name="TextBox 7">
              <a:extLst>
                <a:ext uri="{FF2B5EF4-FFF2-40B4-BE49-F238E27FC236}">
                  <a16:creationId xmlns:a16="http://schemas.microsoft.com/office/drawing/2014/main" id="{8B67858D-6890-F64B-91A9-5387EC61094C}"/>
                </a:ext>
              </a:extLst>
            </p:cNvPr>
            <p:cNvSpPr txBox="1"/>
            <p:nvPr/>
          </p:nvSpPr>
          <p:spPr>
            <a:xfrm>
              <a:off x="35496" y="6453336"/>
              <a:ext cx="665182" cy="369332"/>
            </a:xfrm>
            <a:prstGeom prst="rect">
              <a:avLst/>
            </a:prstGeom>
            <a:noFill/>
          </p:spPr>
          <p:txBody>
            <a:bodyPr wrap="none" rtlCol="0">
              <a:spAutoFit/>
            </a:bodyPr>
            <a:lstStyle/>
            <a:p>
              <a:r>
                <a:rPr lang="sv-SE" dirty="0"/>
                <a:t>STAN</a:t>
              </a:r>
            </a:p>
          </p:txBody>
        </p:sp>
      </p:grpSp>
    </p:spTree>
    <p:extLst>
      <p:ext uri="{BB962C8B-B14F-4D97-AF65-F5344CB8AC3E}">
        <p14:creationId xmlns:p14="http://schemas.microsoft.com/office/powerpoint/2010/main" val="263089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3265-838F-2A4D-B248-1639350EDBFE}"/>
              </a:ext>
            </a:extLst>
          </p:cNvPr>
          <p:cNvSpPr>
            <a:spLocks noGrp="1"/>
          </p:cNvSpPr>
          <p:nvPr>
            <p:ph type="title"/>
          </p:nvPr>
        </p:nvSpPr>
        <p:spPr/>
        <p:txBody>
          <a:bodyPr>
            <a:normAutofit/>
          </a:bodyPr>
          <a:lstStyle/>
          <a:p>
            <a:r>
              <a:rPr lang="en-US" sz="2400" dirty="0"/>
              <a:t>Combining multiple data sources increases </a:t>
            </a:r>
            <a:br>
              <a:rPr lang="en-US" sz="2400" dirty="0"/>
            </a:br>
            <a:r>
              <a:rPr lang="en-US" sz="2400" dirty="0"/>
              <a:t>structural information</a:t>
            </a:r>
          </a:p>
        </p:txBody>
      </p:sp>
      <p:sp>
        <p:nvSpPr>
          <p:cNvPr id="4" name="Slide Number Placeholder 3">
            <a:extLst>
              <a:ext uri="{FF2B5EF4-FFF2-40B4-BE49-F238E27FC236}">
                <a16:creationId xmlns:a16="http://schemas.microsoft.com/office/drawing/2014/main" id="{2D5A3F2E-AFD1-BD4A-971B-E78EE007E8C9}"/>
              </a:ext>
            </a:extLst>
          </p:cNvPr>
          <p:cNvSpPr>
            <a:spLocks noGrp="1"/>
          </p:cNvSpPr>
          <p:nvPr>
            <p:ph type="sldNum" sz="quarter" idx="12"/>
          </p:nvPr>
        </p:nvSpPr>
        <p:spPr/>
        <p:txBody>
          <a:bodyPr/>
          <a:lstStyle/>
          <a:p>
            <a:fld id="{551115BC-487E-4422-894C-CB7CD3E79223}" type="slidenum">
              <a:rPr lang="en-GB" noProof="0" smtClean="0"/>
              <a:t>19</a:t>
            </a:fld>
            <a:endParaRPr lang="en-GB" noProof="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ADC708-1359-3D4C-8BC0-6D56AC72562A}"/>
                  </a:ext>
                </a:extLst>
              </p:cNvPr>
              <p:cNvSpPr txBox="1"/>
              <p:nvPr/>
            </p:nvSpPr>
            <p:spPr>
              <a:xfrm>
                <a:off x="-108520" y="2532658"/>
                <a:ext cx="9431002" cy="2616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700" i="1">
                          <a:latin typeface="Cambria Math" panose="02040503050406030204" pitchFamily="18" charset="0"/>
                        </a:rPr>
                        <m:t>𝑃</m:t>
                      </m:r>
                      <m:d>
                        <m:dPr>
                          <m:ctrlPr>
                            <a:rPr lang="en-US" sz="1700" i="1">
                              <a:latin typeface="Cambria Math" panose="02040503050406030204" pitchFamily="18" charset="0"/>
                            </a:rPr>
                          </m:ctrlPr>
                        </m:dPr>
                        <m:e>
                          <m:r>
                            <a:rPr lang="en-US" sz="1700" i="1">
                              <a:latin typeface="Cambria Math" panose="02040503050406030204" pitchFamily="18" charset="0"/>
                            </a:rPr>
                            <m:t>𝑤</m:t>
                          </m:r>
                        </m:e>
                        <m:e>
                          <m:r>
                            <a:rPr lang="en-US" sz="1700" i="1">
                              <a:latin typeface="Cambria Math" panose="02040503050406030204" pitchFamily="18" charset="0"/>
                            </a:rPr>
                            <m:t>𝑆𝐴𝑋𝑆</m:t>
                          </m:r>
                          <m:r>
                            <a:rPr lang="en-US" sz="1700" i="1">
                              <a:latin typeface="Cambria Math" panose="02040503050406030204" pitchFamily="18" charset="0"/>
                            </a:rPr>
                            <m:t>,</m:t>
                          </m:r>
                          <m:r>
                            <a:rPr lang="en-US" sz="1700" i="1">
                              <a:latin typeface="Cambria Math" panose="02040503050406030204" pitchFamily="18" charset="0"/>
                            </a:rPr>
                            <m:t>𝑁𝑀𝑅</m:t>
                          </m:r>
                          <m:r>
                            <a:rPr lang="en-US" sz="1700" i="1">
                              <a:latin typeface="Cambria Math" panose="02040503050406030204" pitchFamily="18" charset="0"/>
                            </a:rPr>
                            <m:t>, </m:t>
                          </m:r>
                          <m:r>
                            <a:rPr lang="en-US" sz="1700" i="1">
                              <a:latin typeface="Cambria Math" panose="02040503050406030204" pitchFamily="18" charset="0"/>
                            </a:rPr>
                            <m:t>𝑐𝑜𝑛𝑓𝑜𝑟𝑚𝑒𝑟</m:t>
                          </m:r>
                          <m:r>
                            <a:rPr lang="en-US" sz="1700" i="1">
                              <a:latin typeface="Cambria Math" panose="02040503050406030204" pitchFamily="18" charset="0"/>
                            </a:rPr>
                            <m:t> </m:t>
                          </m:r>
                          <m:r>
                            <a:rPr lang="en-US" sz="1700" i="1">
                              <a:latin typeface="Cambria Math" panose="02040503050406030204" pitchFamily="18" charset="0"/>
                            </a:rPr>
                            <m:t>𝑒𝑛𝑒𝑟𝑔𝑦</m:t>
                          </m:r>
                        </m:e>
                      </m:d>
                      <m:r>
                        <a:rPr lang="en-US" sz="1700" i="1">
                          <a:latin typeface="Cambria Math" panose="02040503050406030204" pitchFamily="18" charset="0"/>
                          <a:ea typeface="Cambria Math" panose="02040503050406030204" pitchFamily="18" charset="0"/>
                          <a:cs typeface="Cambria Math" charset="0"/>
                        </a:rPr>
                        <m:t>∝</m:t>
                      </m:r>
                      <m:r>
                        <a:rPr lang="en-US" sz="1700" i="1">
                          <a:solidFill>
                            <a:srgbClr val="FF0000"/>
                          </a:solidFill>
                          <a:latin typeface="Cambria Math" panose="02040503050406030204" pitchFamily="18" charset="0"/>
                          <a:ea typeface="Cambria Math" charset="0"/>
                          <a:cs typeface="Cambria Math" charset="0"/>
                        </a:rPr>
                        <m:t>𝑃</m:t>
                      </m:r>
                      <m:d>
                        <m:dPr>
                          <m:ctrlPr>
                            <a:rPr lang="en-US" sz="1700" i="1">
                              <a:solidFill>
                                <a:srgbClr val="FF0000"/>
                              </a:solidFill>
                              <a:latin typeface="Cambria Math" panose="02040503050406030204" pitchFamily="18" charset="0"/>
                              <a:ea typeface="Cambria Math" charset="0"/>
                              <a:cs typeface="Cambria Math" charset="0"/>
                            </a:rPr>
                          </m:ctrlPr>
                        </m:dPr>
                        <m:e>
                          <m:r>
                            <a:rPr lang="en-US" sz="1700" i="1">
                              <a:solidFill>
                                <a:srgbClr val="FF0000"/>
                              </a:solidFill>
                              <a:latin typeface="Cambria Math" panose="02040503050406030204" pitchFamily="18" charset="0"/>
                              <a:ea typeface="Cambria Math" charset="0"/>
                              <a:cs typeface="Cambria Math" charset="0"/>
                            </a:rPr>
                            <m:t>𝑆𝐴𝑋𝑆</m:t>
                          </m:r>
                        </m:e>
                        <m:e>
                          <m:r>
                            <a:rPr lang="en-US" sz="1700" i="1">
                              <a:solidFill>
                                <a:srgbClr val="FF0000"/>
                              </a:solidFill>
                              <a:latin typeface="Cambria Math" panose="02040503050406030204" pitchFamily="18" charset="0"/>
                              <a:ea typeface="Cambria Math" charset="0"/>
                              <a:cs typeface="Cambria Math" charset="0"/>
                            </a:rPr>
                            <m:t>𝑤</m:t>
                          </m:r>
                        </m:e>
                      </m:d>
                      <m:r>
                        <a:rPr lang="en-US" sz="1700" i="1">
                          <a:solidFill>
                            <a:srgbClr val="FF0000"/>
                          </a:solidFill>
                          <a:latin typeface="Cambria Math" panose="02040503050406030204" pitchFamily="18" charset="0"/>
                          <a:ea typeface="Cambria Math" charset="0"/>
                          <a:cs typeface="Cambria Math" charset="0"/>
                        </a:rPr>
                        <m:t>∗</m:t>
                      </m:r>
                      <m:r>
                        <a:rPr lang="en-US" sz="1700" i="1">
                          <a:solidFill>
                            <a:srgbClr val="FF0000"/>
                          </a:solidFill>
                          <a:latin typeface="Cambria Math" panose="02040503050406030204" pitchFamily="18" charset="0"/>
                          <a:ea typeface="Cambria Math" charset="0"/>
                          <a:cs typeface="Cambria Math" charset="0"/>
                        </a:rPr>
                        <m:t>𝑃</m:t>
                      </m:r>
                      <m:d>
                        <m:dPr>
                          <m:ctrlPr>
                            <a:rPr lang="en-US" sz="1700" i="1">
                              <a:solidFill>
                                <a:srgbClr val="FF0000"/>
                              </a:solidFill>
                              <a:latin typeface="Cambria Math" panose="02040503050406030204" pitchFamily="18" charset="0"/>
                              <a:ea typeface="Cambria Math" charset="0"/>
                              <a:cs typeface="Cambria Math" charset="0"/>
                            </a:rPr>
                          </m:ctrlPr>
                        </m:dPr>
                        <m:e>
                          <m:r>
                            <a:rPr lang="en-US" sz="1700" i="1">
                              <a:solidFill>
                                <a:srgbClr val="FF0000"/>
                              </a:solidFill>
                              <a:latin typeface="Cambria Math" panose="02040503050406030204" pitchFamily="18" charset="0"/>
                              <a:ea typeface="Cambria Math" charset="0"/>
                              <a:cs typeface="Cambria Math" charset="0"/>
                            </a:rPr>
                            <m:t>𝑁𝑀𝑅</m:t>
                          </m:r>
                        </m:e>
                        <m:e>
                          <m:r>
                            <a:rPr lang="en-US" sz="1700" i="1">
                              <a:solidFill>
                                <a:srgbClr val="FF0000"/>
                              </a:solidFill>
                              <a:latin typeface="Cambria Math" panose="02040503050406030204" pitchFamily="18" charset="0"/>
                              <a:ea typeface="Cambria Math" charset="0"/>
                              <a:cs typeface="Cambria Math" charset="0"/>
                            </a:rPr>
                            <m:t>𝑤</m:t>
                          </m:r>
                        </m:e>
                      </m:d>
                      <m:r>
                        <a:rPr lang="en-US" sz="1700" i="1">
                          <a:latin typeface="Cambria Math" panose="02040503050406030204" pitchFamily="18" charset="0"/>
                          <a:ea typeface="Cambria Math" charset="0"/>
                          <a:cs typeface="Cambria Math" charset="0"/>
                        </a:rPr>
                        <m:t>∗</m:t>
                      </m:r>
                      <m:r>
                        <a:rPr lang="en-US" sz="1700" i="1" smtClean="0">
                          <a:solidFill>
                            <a:srgbClr val="7030A0"/>
                          </a:solidFill>
                          <a:latin typeface="Cambria Math" panose="02040503050406030204" pitchFamily="18" charset="0"/>
                          <a:ea typeface="Cambria Math" charset="0"/>
                          <a:cs typeface="Cambria Math" charset="0"/>
                        </a:rPr>
                        <m:t>𝑃</m:t>
                      </m:r>
                      <m:r>
                        <a:rPr lang="en-US" sz="1700" i="1" smtClean="0">
                          <a:solidFill>
                            <a:srgbClr val="7030A0"/>
                          </a:solidFill>
                          <a:latin typeface="Cambria Math" panose="02040503050406030204" pitchFamily="18" charset="0"/>
                          <a:ea typeface="Cambria Math" charset="0"/>
                          <a:cs typeface="Cambria Math" charset="0"/>
                        </a:rPr>
                        <m:t>(</m:t>
                      </m:r>
                      <m:r>
                        <a:rPr lang="en-US" sz="1700" i="1" smtClean="0">
                          <a:solidFill>
                            <a:srgbClr val="7030A0"/>
                          </a:solidFill>
                          <a:latin typeface="Cambria Math" panose="02040503050406030204" pitchFamily="18" charset="0"/>
                          <a:ea typeface="Cambria Math" charset="0"/>
                          <a:cs typeface="Cambria Math" charset="0"/>
                        </a:rPr>
                        <m:t>𝑤</m:t>
                      </m:r>
                      <m:d>
                        <m:dPr>
                          <m:ctrlPr>
                            <a:rPr lang="en-US" sz="1700" i="1">
                              <a:solidFill>
                                <a:srgbClr val="7030A0"/>
                              </a:solidFill>
                              <a:latin typeface="Cambria Math" panose="02040503050406030204" pitchFamily="18" charset="0"/>
                              <a:ea typeface="Cambria Math" charset="0"/>
                              <a:cs typeface="Cambria Math" charset="0"/>
                            </a:rPr>
                          </m:ctrlPr>
                        </m:dPr>
                        <m:e>
                          <m:r>
                            <a:rPr lang="en-US" sz="1700" i="1">
                              <a:solidFill>
                                <a:srgbClr val="7030A0"/>
                              </a:solidFill>
                              <a:latin typeface="Cambria Math" panose="02040503050406030204" pitchFamily="18" charset="0"/>
                              <a:ea typeface="Cambria Math" charset="0"/>
                              <a:cs typeface="Cambria Math" charset="0"/>
                            </a:rPr>
                            <m:t>𝑐𝑜𝑛𝑓𝑜𝑟𝑚𝑒𝑟</m:t>
                          </m:r>
                          <m:r>
                            <a:rPr lang="en-US" sz="1700" i="1">
                              <a:solidFill>
                                <a:srgbClr val="7030A0"/>
                              </a:solidFill>
                              <a:latin typeface="Cambria Math" panose="02040503050406030204" pitchFamily="18" charset="0"/>
                              <a:ea typeface="Cambria Math" charset="0"/>
                              <a:cs typeface="Cambria Math" charset="0"/>
                            </a:rPr>
                            <m:t> </m:t>
                          </m:r>
                          <m:r>
                            <a:rPr lang="en-US" sz="1700" i="1">
                              <a:solidFill>
                                <a:srgbClr val="7030A0"/>
                              </a:solidFill>
                              <a:latin typeface="Cambria Math" panose="02040503050406030204" pitchFamily="18" charset="0"/>
                              <a:ea typeface="Cambria Math" charset="0"/>
                              <a:cs typeface="Cambria Math" charset="0"/>
                            </a:rPr>
                            <m:t>𝑒𝑛𝑒𝑟𝑔𝑦</m:t>
                          </m:r>
                        </m:e>
                      </m:d>
                      <m:r>
                        <a:rPr lang="en-US" sz="1700" i="1" smtClean="0">
                          <a:solidFill>
                            <a:srgbClr val="7030A0"/>
                          </a:solidFill>
                          <a:latin typeface="Cambria Math" panose="02040503050406030204" pitchFamily="18" charset="0"/>
                          <a:ea typeface="Cambria Math" charset="0"/>
                          <a:cs typeface="Cambria Math" charset="0"/>
                        </a:rPr>
                        <m:t>)</m:t>
                      </m:r>
                    </m:oMath>
                  </m:oMathPara>
                </a14:m>
                <a:endParaRPr lang="en-US" sz="1700" dirty="0"/>
              </a:p>
            </p:txBody>
          </p:sp>
        </mc:Choice>
        <mc:Fallback xmlns="">
          <p:sp>
            <p:nvSpPr>
              <p:cNvPr id="5" name="TextBox 4">
                <a:extLst>
                  <a:ext uri="{FF2B5EF4-FFF2-40B4-BE49-F238E27FC236}">
                    <a16:creationId xmlns:a16="http://schemas.microsoft.com/office/drawing/2014/main" id="{4CADC708-1359-3D4C-8BC0-6D56AC72562A}"/>
                  </a:ext>
                </a:extLst>
              </p:cNvPr>
              <p:cNvSpPr txBox="1">
                <a:spLocks noRot="1" noChangeAspect="1" noMove="1" noResize="1" noEditPoints="1" noAdjustHandles="1" noChangeArrowheads="1" noChangeShapeType="1" noTextEdit="1"/>
              </p:cNvSpPr>
              <p:nvPr/>
            </p:nvSpPr>
            <p:spPr>
              <a:xfrm>
                <a:off x="-108520" y="2532658"/>
                <a:ext cx="9431002" cy="261610"/>
              </a:xfrm>
              <a:prstGeom prst="rect">
                <a:avLst/>
              </a:prstGeom>
              <a:blipFill>
                <a:blip r:embed="rId3"/>
                <a:stretch>
                  <a:fillRect t="-4545" b="-36364"/>
                </a:stretch>
              </a:blipFill>
            </p:spPr>
            <p:txBody>
              <a:bodyPr/>
              <a:lstStyle/>
              <a:p>
                <a:r>
                  <a:rPr lang="sv-SE">
                    <a:noFill/>
                  </a:rPr>
                  <a:t> </a:t>
                </a:r>
              </a:p>
            </p:txBody>
          </p:sp>
        </mc:Fallback>
      </mc:AlternateContent>
      <p:sp>
        <p:nvSpPr>
          <p:cNvPr id="6" name="TextBox 5">
            <a:extLst>
              <a:ext uri="{FF2B5EF4-FFF2-40B4-BE49-F238E27FC236}">
                <a16:creationId xmlns:a16="http://schemas.microsoft.com/office/drawing/2014/main" id="{B8D3D1C2-C5FC-1E48-AB8A-7436FF6E3BC2}"/>
              </a:ext>
            </a:extLst>
          </p:cNvPr>
          <p:cNvSpPr txBox="1"/>
          <p:nvPr/>
        </p:nvSpPr>
        <p:spPr>
          <a:xfrm>
            <a:off x="2387119" y="3649199"/>
            <a:ext cx="1368151" cy="1200329"/>
          </a:xfrm>
          <a:prstGeom prst="rect">
            <a:avLst/>
          </a:prstGeom>
          <a:noFill/>
        </p:spPr>
        <p:txBody>
          <a:bodyPr wrap="square" rtlCol="0">
            <a:spAutoFit/>
          </a:bodyPr>
          <a:lstStyle/>
          <a:p>
            <a:r>
              <a:rPr lang="en-US" b="1" dirty="0">
                <a:solidFill>
                  <a:srgbClr val="FF0000"/>
                </a:solidFill>
              </a:rPr>
              <a:t>SAXS data – </a:t>
            </a:r>
          </a:p>
          <a:p>
            <a:r>
              <a:rPr lang="en-US" b="1" dirty="0">
                <a:solidFill>
                  <a:srgbClr val="FF0000"/>
                </a:solidFill>
              </a:rPr>
              <a:t>Rigid body orientation of domains</a:t>
            </a:r>
          </a:p>
        </p:txBody>
      </p:sp>
      <p:sp>
        <p:nvSpPr>
          <p:cNvPr id="7" name="TextBox 6">
            <a:extLst>
              <a:ext uri="{FF2B5EF4-FFF2-40B4-BE49-F238E27FC236}">
                <a16:creationId xmlns:a16="http://schemas.microsoft.com/office/drawing/2014/main" id="{D9C14BFA-1DE4-3847-9C55-5800DACB0F9A}"/>
              </a:ext>
            </a:extLst>
          </p:cNvPr>
          <p:cNvSpPr txBox="1"/>
          <p:nvPr/>
        </p:nvSpPr>
        <p:spPr>
          <a:xfrm>
            <a:off x="4805456" y="3608665"/>
            <a:ext cx="1909445" cy="923330"/>
          </a:xfrm>
          <a:prstGeom prst="rect">
            <a:avLst/>
          </a:prstGeom>
          <a:noFill/>
        </p:spPr>
        <p:txBody>
          <a:bodyPr wrap="square" rtlCol="0">
            <a:spAutoFit/>
          </a:bodyPr>
          <a:lstStyle/>
          <a:p>
            <a:r>
              <a:rPr lang="en-US" b="1" dirty="0">
                <a:solidFill>
                  <a:srgbClr val="FF0000"/>
                </a:solidFill>
              </a:rPr>
              <a:t>NMR chemical shift data –</a:t>
            </a:r>
          </a:p>
          <a:p>
            <a:r>
              <a:rPr lang="en-US" b="1" dirty="0">
                <a:solidFill>
                  <a:srgbClr val="FF0000"/>
                </a:solidFill>
              </a:rPr>
              <a:t>Local contacts</a:t>
            </a:r>
          </a:p>
        </p:txBody>
      </p:sp>
      <p:sp>
        <p:nvSpPr>
          <p:cNvPr id="8" name="TextBox 7">
            <a:extLst>
              <a:ext uri="{FF2B5EF4-FFF2-40B4-BE49-F238E27FC236}">
                <a16:creationId xmlns:a16="http://schemas.microsoft.com/office/drawing/2014/main" id="{39BCA387-2603-D04A-9CEB-CF88B1D1F135}"/>
              </a:ext>
            </a:extLst>
          </p:cNvPr>
          <p:cNvSpPr txBox="1"/>
          <p:nvPr/>
        </p:nvSpPr>
        <p:spPr>
          <a:xfrm>
            <a:off x="6732240" y="3686761"/>
            <a:ext cx="2411760" cy="1477328"/>
          </a:xfrm>
          <a:prstGeom prst="rect">
            <a:avLst/>
          </a:prstGeom>
          <a:noFill/>
        </p:spPr>
        <p:txBody>
          <a:bodyPr wrap="square" rtlCol="0">
            <a:spAutoFit/>
          </a:bodyPr>
          <a:lstStyle/>
          <a:p>
            <a:r>
              <a:rPr lang="en-US" b="1" dirty="0">
                <a:solidFill>
                  <a:srgbClr val="7030A0"/>
                </a:solidFill>
              </a:rPr>
              <a:t>Energy of conformer from energy function – </a:t>
            </a:r>
          </a:p>
          <a:p>
            <a:r>
              <a:rPr lang="en-US" b="1" dirty="0">
                <a:solidFill>
                  <a:srgbClr val="7030A0"/>
                </a:solidFill>
              </a:rPr>
              <a:t>stereochemistry and intramolecular interactions</a:t>
            </a:r>
          </a:p>
        </p:txBody>
      </p:sp>
      <p:cxnSp>
        <p:nvCxnSpPr>
          <p:cNvPr id="9" name="Straight Arrow Connector 8">
            <a:extLst>
              <a:ext uri="{FF2B5EF4-FFF2-40B4-BE49-F238E27FC236}">
                <a16:creationId xmlns:a16="http://schemas.microsoft.com/office/drawing/2014/main" id="{759FA661-B5C3-1249-8D01-B529E3165C89}"/>
              </a:ext>
            </a:extLst>
          </p:cNvPr>
          <p:cNvCxnSpPr>
            <a:cxnSpLocks/>
          </p:cNvCxnSpPr>
          <p:nvPr/>
        </p:nvCxnSpPr>
        <p:spPr>
          <a:xfrm flipV="1">
            <a:off x="3147272" y="2868825"/>
            <a:ext cx="1215996" cy="614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D5D6E5-1E40-C54F-90DD-5881055D3F9A}"/>
              </a:ext>
            </a:extLst>
          </p:cNvPr>
          <p:cNvCxnSpPr/>
          <p:nvPr/>
        </p:nvCxnSpPr>
        <p:spPr>
          <a:xfrm flipV="1">
            <a:off x="5652120" y="2859775"/>
            <a:ext cx="0" cy="6101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BC04C2-2428-6347-95DB-4352940F2057}"/>
              </a:ext>
            </a:extLst>
          </p:cNvPr>
          <p:cNvCxnSpPr>
            <a:cxnSpLocks/>
          </p:cNvCxnSpPr>
          <p:nvPr/>
        </p:nvCxnSpPr>
        <p:spPr>
          <a:xfrm flipV="1">
            <a:off x="7689851" y="2978736"/>
            <a:ext cx="0" cy="49119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373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17AF36-3A5E-F949-B5B9-71F47FC8B60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83968" y="3284984"/>
            <a:ext cx="4230316" cy="2218469"/>
          </a:xfrm>
          <a:prstGeom prst="rect">
            <a:avLst/>
          </a:prstGeom>
        </p:spPr>
      </p:pic>
      <p:sp>
        <p:nvSpPr>
          <p:cNvPr id="2" name="Title 1">
            <a:extLst>
              <a:ext uri="{FF2B5EF4-FFF2-40B4-BE49-F238E27FC236}">
                <a16:creationId xmlns:a16="http://schemas.microsoft.com/office/drawing/2014/main" id="{106BE263-CCAF-764F-A88F-D3B4E619852A}"/>
              </a:ext>
            </a:extLst>
          </p:cNvPr>
          <p:cNvSpPr>
            <a:spLocks noGrp="1"/>
          </p:cNvSpPr>
          <p:nvPr>
            <p:ph type="title"/>
          </p:nvPr>
        </p:nvSpPr>
        <p:spPr/>
        <p:txBody>
          <a:bodyPr/>
          <a:lstStyle/>
          <a:p>
            <a:r>
              <a:rPr lang="en-US" dirty="0"/>
              <a:t>European Spallation Source</a:t>
            </a:r>
          </a:p>
        </p:txBody>
      </p:sp>
      <p:sp>
        <p:nvSpPr>
          <p:cNvPr id="4" name="Slide Number Placeholder 3">
            <a:extLst>
              <a:ext uri="{FF2B5EF4-FFF2-40B4-BE49-F238E27FC236}">
                <a16:creationId xmlns:a16="http://schemas.microsoft.com/office/drawing/2014/main" id="{28F30E5B-53A2-D94B-82A1-A6E189118887}"/>
              </a:ext>
            </a:extLst>
          </p:cNvPr>
          <p:cNvSpPr>
            <a:spLocks noGrp="1"/>
          </p:cNvSpPr>
          <p:nvPr>
            <p:ph type="sldNum" sz="quarter" idx="12"/>
          </p:nvPr>
        </p:nvSpPr>
        <p:spPr/>
        <p:txBody>
          <a:bodyPr/>
          <a:lstStyle/>
          <a:p>
            <a:fld id="{551115BC-487E-4422-894C-CB7CD3E79223}" type="slidenum">
              <a:rPr lang="en-GB" noProof="0" smtClean="0"/>
              <a:t>2</a:t>
            </a:fld>
            <a:endParaRPr lang="en-GB" noProof="0"/>
          </a:p>
        </p:txBody>
      </p:sp>
      <p:pic>
        <p:nvPicPr>
          <p:cNvPr id="2052" name="Picture 4" descr="https://europeanspallationsource.se/sites/default/files/styles/aerial_large/public/images/aerial/2019-03/5J3A4166_External%20Use.jpg?itok=EeeeVUIW">
            <a:extLst>
              <a:ext uri="{FF2B5EF4-FFF2-40B4-BE49-F238E27FC236}">
                <a16:creationId xmlns:a16="http://schemas.microsoft.com/office/drawing/2014/main" id="{7E7FF32E-4FA6-B043-865B-38C146B5727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73704" y="1510730"/>
            <a:ext cx="356532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cobis dmsc">
            <a:extLst>
              <a:ext uri="{FF2B5EF4-FFF2-40B4-BE49-F238E27FC236}">
                <a16:creationId xmlns:a16="http://schemas.microsoft.com/office/drawing/2014/main" id="{9A237978-0223-A844-B771-A13BC787FB8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987824" y="5049968"/>
            <a:ext cx="4164489" cy="16513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012394-C00F-E243-82FD-6A5CD938F46B}"/>
              </a:ext>
            </a:extLst>
          </p:cNvPr>
          <p:cNvSpPr txBox="1"/>
          <p:nvPr/>
        </p:nvSpPr>
        <p:spPr>
          <a:xfrm>
            <a:off x="107504" y="1510730"/>
            <a:ext cx="4464269" cy="3693319"/>
          </a:xfrm>
          <a:prstGeom prst="rect">
            <a:avLst/>
          </a:prstGeom>
          <a:noFill/>
        </p:spPr>
        <p:txBody>
          <a:bodyPr wrap="square" rtlCol="0">
            <a:spAutoFit/>
          </a:bodyPr>
          <a:lstStyle/>
          <a:p>
            <a:r>
              <a:rPr lang="en-GB" dirty="0"/>
              <a:t>60% complete</a:t>
            </a:r>
          </a:p>
          <a:p>
            <a:endParaRPr lang="en-GB" dirty="0"/>
          </a:p>
          <a:p>
            <a:r>
              <a:rPr lang="en-GB" dirty="0"/>
              <a:t>13 funding members, Sweden and Demark serving as host countries</a:t>
            </a:r>
          </a:p>
          <a:p>
            <a:endParaRPr lang="en-GB" dirty="0"/>
          </a:p>
          <a:p>
            <a:r>
              <a:rPr lang="en-GB" dirty="0"/>
              <a:t>Pulsed neutron source</a:t>
            </a:r>
          </a:p>
          <a:p>
            <a:endParaRPr lang="en-GB" dirty="0"/>
          </a:p>
          <a:p>
            <a:r>
              <a:rPr lang="en-GB" dirty="0"/>
              <a:t>More and 100 times brighter neutrons than currently available</a:t>
            </a:r>
          </a:p>
          <a:p>
            <a:endParaRPr lang="en-GB" dirty="0"/>
          </a:p>
          <a:p>
            <a:r>
              <a:rPr lang="en-GB" dirty="0"/>
              <a:t>Exponentially more data to collect and analyse</a:t>
            </a:r>
          </a:p>
          <a:p>
            <a:endParaRPr lang="en-GB" dirty="0"/>
          </a:p>
        </p:txBody>
      </p:sp>
    </p:spTree>
    <p:extLst>
      <p:ext uri="{BB962C8B-B14F-4D97-AF65-F5344CB8AC3E}">
        <p14:creationId xmlns:p14="http://schemas.microsoft.com/office/powerpoint/2010/main" val="1003474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2F4A-45A7-3946-9ED0-87716498E38B}"/>
              </a:ext>
            </a:extLst>
          </p:cNvPr>
          <p:cNvSpPr>
            <a:spLocks noGrp="1"/>
          </p:cNvSpPr>
          <p:nvPr>
            <p:ph type="title"/>
          </p:nvPr>
        </p:nvSpPr>
        <p:spPr/>
        <p:txBody>
          <a:bodyPr>
            <a:normAutofit/>
          </a:bodyPr>
          <a:lstStyle/>
          <a:p>
            <a:r>
              <a:rPr lang="en-US" sz="2800" dirty="0"/>
              <a:t>Approximate Bayesian inference balances complexity with fit to the data</a:t>
            </a:r>
          </a:p>
        </p:txBody>
      </p:sp>
      <p:sp>
        <p:nvSpPr>
          <p:cNvPr id="4" name="Slide Number Placeholder 3">
            <a:extLst>
              <a:ext uri="{FF2B5EF4-FFF2-40B4-BE49-F238E27FC236}">
                <a16:creationId xmlns:a16="http://schemas.microsoft.com/office/drawing/2014/main" id="{1A36BADF-4B18-7546-8408-BE894B5FE5A7}"/>
              </a:ext>
            </a:extLst>
          </p:cNvPr>
          <p:cNvSpPr>
            <a:spLocks noGrp="1"/>
          </p:cNvSpPr>
          <p:nvPr>
            <p:ph type="sldNum" sz="quarter" idx="12"/>
          </p:nvPr>
        </p:nvSpPr>
        <p:spPr/>
        <p:txBody>
          <a:bodyPr/>
          <a:lstStyle/>
          <a:p>
            <a:fld id="{551115BC-487E-4422-894C-CB7CD3E79223}" type="slidenum">
              <a:rPr lang="en-GB" noProof="0" smtClean="0"/>
              <a:t>20</a:t>
            </a:fld>
            <a:endParaRPr lang="en-GB" noProof="0"/>
          </a:p>
        </p:txBody>
      </p:sp>
      <p:sp>
        <p:nvSpPr>
          <p:cNvPr id="19" name="Rounded Rectangle 18">
            <a:extLst>
              <a:ext uri="{FF2B5EF4-FFF2-40B4-BE49-F238E27FC236}">
                <a16:creationId xmlns:a16="http://schemas.microsoft.com/office/drawing/2014/main" id="{0618076F-5FBE-C849-98B5-CCA8D4953BD3}"/>
              </a:ext>
            </a:extLst>
          </p:cNvPr>
          <p:cNvSpPr/>
          <p:nvPr/>
        </p:nvSpPr>
        <p:spPr>
          <a:xfrm>
            <a:off x="2456639" y="2128109"/>
            <a:ext cx="3830853" cy="90607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ounded Rectangle 19">
            <a:extLst>
              <a:ext uri="{FF2B5EF4-FFF2-40B4-BE49-F238E27FC236}">
                <a16:creationId xmlns:a16="http://schemas.microsoft.com/office/drawing/2014/main" id="{1FAD3055-08B8-2A4B-84D9-5B5BB4E322DF}"/>
              </a:ext>
            </a:extLst>
          </p:cNvPr>
          <p:cNvSpPr/>
          <p:nvPr/>
        </p:nvSpPr>
        <p:spPr>
          <a:xfrm>
            <a:off x="2456638" y="3597986"/>
            <a:ext cx="3830855" cy="86099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1" name="Straight Arrow Connector 20">
            <a:extLst>
              <a:ext uri="{FF2B5EF4-FFF2-40B4-BE49-F238E27FC236}">
                <a16:creationId xmlns:a16="http://schemas.microsoft.com/office/drawing/2014/main" id="{B3D20D08-D6BC-6847-9371-F97F1D084067}"/>
              </a:ext>
            </a:extLst>
          </p:cNvPr>
          <p:cNvCxnSpPr>
            <a:cxnSpLocks/>
            <a:stCxn id="19" idx="2"/>
            <a:endCxn id="20" idx="0"/>
          </p:cNvCxnSpPr>
          <p:nvPr/>
        </p:nvCxnSpPr>
        <p:spPr>
          <a:xfrm>
            <a:off x="4372066" y="3034181"/>
            <a:ext cx="0" cy="56380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1145B9-C39C-3D49-B310-09E545B12084}"/>
              </a:ext>
            </a:extLst>
          </p:cNvPr>
          <p:cNvSpPr txBox="1"/>
          <p:nvPr/>
        </p:nvSpPr>
        <p:spPr>
          <a:xfrm>
            <a:off x="2684190" y="2273865"/>
            <a:ext cx="3366250" cy="646331"/>
          </a:xfrm>
          <a:prstGeom prst="rect">
            <a:avLst/>
          </a:prstGeom>
          <a:noFill/>
        </p:spPr>
        <p:txBody>
          <a:bodyPr wrap="square" rtlCol="0">
            <a:spAutoFit/>
          </a:bodyPr>
          <a:lstStyle/>
          <a:p>
            <a:pPr algn="ctr"/>
            <a:r>
              <a:rPr lang="en-US" dirty="0"/>
              <a:t>Infer weights of </a:t>
            </a:r>
            <a:br>
              <a:rPr lang="en-US" dirty="0"/>
            </a:br>
            <a:r>
              <a:rPr lang="en-US" dirty="0"/>
              <a:t>all members of ensemble </a:t>
            </a:r>
          </a:p>
        </p:txBody>
      </p:sp>
      <p:sp>
        <p:nvSpPr>
          <p:cNvPr id="23" name="TextBox 22">
            <a:extLst>
              <a:ext uri="{FF2B5EF4-FFF2-40B4-BE49-F238E27FC236}">
                <a16:creationId xmlns:a16="http://schemas.microsoft.com/office/drawing/2014/main" id="{AA3B9313-943A-AC42-BC43-B5D9012AD072}"/>
              </a:ext>
            </a:extLst>
          </p:cNvPr>
          <p:cNvSpPr txBox="1"/>
          <p:nvPr/>
        </p:nvSpPr>
        <p:spPr>
          <a:xfrm>
            <a:off x="2456637" y="3670311"/>
            <a:ext cx="3830854" cy="646331"/>
          </a:xfrm>
          <a:prstGeom prst="rect">
            <a:avLst/>
          </a:prstGeom>
          <a:noFill/>
        </p:spPr>
        <p:txBody>
          <a:bodyPr wrap="square" rtlCol="0">
            <a:spAutoFit/>
          </a:bodyPr>
          <a:lstStyle/>
          <a:p>
            <a:pPr algn="ctr"/>
            <a:r>
              <a:rPr lang="en-US" dirty="0"/>
              <a:t>Remove conformers with population below a threshold </a:t>
            </a:r>
            <a:r>
              <a:rPr lang="en-US" dirty="0" err="1"/>
              <a:t>w</a:t>
            </a:r>
            <a:r>
              <a:rPr lang="en-US" baseline="-25000" dirty="0" err="1"/>
              <a:t>cut</a:t>
            </a:r>
            <a:endParaRPr lang="en-US" baseline="-25000" dirty="0"/>
          </a:p>
        </p:txBody>
      </p:sp>
      <p:sp>
        <p:nvSpPr>
          <p:cNvPr id="24" name="Rounded Rectangle 23">
            <a:extLst>
              <a:ext uri="{FF2B5EF4-FFF2-40B4-BE49-F238E27FC236}">
                <a16:creationId xmlns:a16="http://schemas.microsoft.com/office/drawing/2014/main" id="{B27A0D0C-A60D-0542-B32B-E0327E01CD75}"/>
              </a:ext>
            </a:extLst>
          </p:cNvPr>
          <p:cNvSpPr/>
          <p:nvPr/>
        </p:nvSpPr>
        <p:spPr>
          <a:xfrm>
            <a:off x="2456637" y="4792579"/>
            <a:ext cx="3830855" cy="643687"/>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5" name="Straight Arrow Connector 24">
            <a:extLst>
              <a:ext uri="{FF2B5EF4-FFF2-40B4-BE49-F238E27FC236}">
                <a16:creationId xmlns:a16="http://schemas.microsoft.com/office/drawing/2014/main" id="{0A2EF8A4-2B87-7D43-A5AD-F8599A505C85}"/>
              </a:ext>
            </a:extLst>
          </p:cNvPr>
          <p:cNvCxnSpPr>
            <a:cxnSpLocks/>
            <a:stCxn id="20" idx="2"/>
          </p:cNvCxnSpPr>
          <p:nvPr/>
        </p:nvCxnSpPr>
        <p:spPr>
          <a:xfrm>
            <a:off x="4372066" y="4458981"/>
            <a:ext cx="0" cy="3335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8D5BDB4-8560-B049-A8C7-81ADF7CE2207}"/>
              </a:ext>
            </a:extLst>
          </p:cNvPr>
          <p:cNvSpPr txBox="1"/>
          <p:nvPr/>
        </p:nvSpPr>
        <p:spPr>
          <a:xfrm>
            <a:off x="2763190" y="4945070"/>
            <a:ext cx="3208250" cy="369332"/>
          </a:xfrm>
          <a:prstGeom prst="rect">
            <a:avLst/>
          </a:prstGeom>
          <a:noFill/>
        </p:spPr>
        <p:txBody>
          <a:bodyPr wrap="square" rtlCol="0">
            <a:spAutoFit/>
          </a:bodyPr>
          <a:lstStyle/>
          <a:p>
            <a:pPr algn="ctr"/>
            <a:r>
              <a:rPr lang="en-US" dirty="0"/>
              <a:t>Evaluate model evidence</a:t>
            </a:r>
          </a:p>
        </p:txBody>
      </p:sp>
      <p:cxnSp>
        <p:nvCxnSpPr>
          <p:cNvPr id="27" name="Elbow Connector 26">
            <a:extLst>
              <a:ext uri="{FF2B5EF4-FFF2-40B4-BE49-F238E27FC236}">
                <a16:creationId xmlns:a16="http://schemas.microsoft.com/office/drawing/2014/main" id="{C77117A8-517B-ED4C-B3C7-FF3664179A7A}"/>
              </a:ext>
            </a:extLst>
          </p:cNvPr>
          <p:cNvCxnSpPr>
            <a:cxnSpLocks/>
            <a:stCxn id="24" idx="3"/>
            <a:endCxn id="19" idx="3"/>
          </p:cNvCxnSpPr>
          <p:nvPr/>
        </p:nvCxnSpPr>
        <p:spPr>
          <a:xfrm flipV="1">
            <a:off x="6287492" y="2581145"/>
            <a:ext cx="12700" cy="2533278"/>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AC4E344-C61E-3D48-8556-7283AA7107F1}"/>
              </a:ext>
            </a:extLst>
          </p:cNvPr>
          <p:cNvSpPr txBox="1"/>
          <p:nvPr/>
        </p:nvSpPr>
        <p:spPr>
          <a:xfrm>
            <a:off x="6300192" y="1432047"/>
            <a:ext cx="3023575" cy="523220"/>
          </a:xfrm>
          <a:prstGeom prst="rect">
            <a:avLst/>
          </a:prstGeom>
          <a:noFill/>
        </p:spPr>
        <p:txBody>
          <a:bodyPr wrap="square" rtlCol="0">
            <a:spAutoFit/>
          </a:bodyPr>
          <a:lstStyle/>
          <a:p>
            <a:r>
              <a:rPr lang="en-US" sz="1400" dirty="0"/>
              <a:t>Fisher CK, Ullman O, Stultz C. (2012 )</a:t>
            </a:r>
          </a:p>
          <a:p>
            <a:r>
              <a:rPr lang="en-US" sz="1400" dirty="0"/>
              <a:t>Pacific symposia on biocomputing. </a:t>
            </a:r>
          </a:p>
        </p:txBody>
      </p:sp>
      <p:sp>
        <p:nvSpPr>
          <p:cNvPr id="3" name="TextBox 2">
            <a:extLst>
              <a:ext uri="{FF2B5EF4-FFF2-40B4-BE49-F238E27FC236}">
                <a16:creationId xmlns:a16="http://schemas.microsoft.com/office/drawing/2014/main" id="{91A7836C-23F1-7E4C-98D5-E40BCA4CE755}"/>
              </a:ext>
            </a:extLst>
          </p:cNvPr>
          <p:cNvSpPr txBox="1"/>
          <p:nvPr/>
        </p:nvSpPr>
        <p:spPr>
          <a:xfrm>
            <a:off x="2684190" y="1586224"/>
            <a:ext cx="3211264" cy="400110"/>
          </a:xfrm>
          <a:prstGeom prst="rect">
            <a:avLst/>
          </a:prstGeom>
          <a:noFill/>
        </p:spPr>
        <p:txBody>
          <a:bodyPr wrap="none" rtlCol="0">
            <a:spAutoFit/>
          </a:bodyPr>
          <a:lstStyle/>
          <a:p>
            <a:r>
              <a:rPr lang="en-US" sz="2000" dirty="0"/>
              <a:t>For a given set of conformers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052EBE-8E51-8B43-9F86-3CF9B901578D}"/>
                  </a:ext>
                </a:extLst>
              </p:cNvPr>
              <p:cNvSpPr txBox="1"/>
              <p:nvPr/>
            </p:nvSpPr>
            <p:spPr>
              <a:xfrm>
                <a:off x="2219681" y="6503076"/>
                <a:ext cx="535398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ea typeface="Cambria Math" charset="0"/>
                          <a:cs typeface="Cambria Math" charset="0"/>
                        </a:rPr>
                        <m:t>𝑃</m:t>
                      </m:r>
                      <m:d>
                        <m:dPr>
                          <m:ctrlPr>
                            <a:rPr lang="en-US" i="1">
                              <a:solidFill>
                                <a:schemeClr val="tx1"/>
                              </a:solidFill>
                              <a:latin typeface="Cambria Math" panose="02040503050406030204" pitchFamily="18" charset="0"/>
                              <a:ea typeface="Cambria Math" charset="0"/>
                              <a:cs typeface="Cambria Math" charset="0"/>
                            </a:rPr>
                          </m:ctrlPr>
                        </m:dPr>
                        <m:e>
                          <m:r>
                            <a:rPr lang="en-US" i="1">
                              <a:solidFill>
                                <a:schemeClr val="tx1"/>
                              </a:solidFill>
                              <a:latin typeface="Cambria Math" charset="0"/>
                              <a:ea typeface="Cambria Math" charset="0"/>
                              <a:cs typeface="Cambria Math" charset="0"/>
                            </a:rPr>
                            <m:t>𝐷</m:t>
                          </m:r>
                          <m:r>
                            <a:rPr lang="en-US" i="1">
                              <a:solidFill>
                                <a:schemeClr val="tx1"/>
                              </a:solidFill>
                              <a:latin typeface="Cambria Math" panose="02040503050406030204" pitchFamily="18" charset="0"/>
                              <a:ea typeface="Cambria Math" charset="0"/>
                              <a:cs typeface="Cambria Math" charset="0"/>
                            </a:rPr>
                            <m:t>𝑎𝑡𝑎</m:t>
                          </m:r>
                        </m:e>
                        <m:e>
                          <m:r>
                            <a:rPr lang="en-US" i="1">
                              <a:solidFill>
                                <a:schemeClr val="tx1"/>
                              </a:solidFill>
                              <a:latin typeface="Cambria Math" charset="0"/>
                              <a:ea typeface="Cambria Math" charset="0"/>
                              <a:cs typeface="Cambria Math" charset="0"/>
                            </a:rPr>
                            <m:t>𝐸𝑛𝑠𝑒𝑚𝑏𝑙𝑒</m:t>
                          </m:r>
                        </m:e>
                      </m:d>
                      <m:r>
                        <a:rPr lang="en-US" b="0" i="1" smtClean="0">
                          <a:solidFill>
                            <a:schemeClr val="tx1"/>
                          </a:solidFill>
                          <a:latin typeface="Cambria Math" panose="02040503050406030204" pitchFamily="18" charset="0"/>
                          <a:ea typeface="Cambria Math" charset="0"/>
                          <a:cs typeface="Cambria Math" charset="0"/>
                        </a:rPr>
                        <m:t>∝</m:t>
                      </m:r>
                      <m:r>
                        <a:rPr lang="en-US" i="1">
                          <a:latin typeface="Cambria Math" charset="0"/>
                        </a:rPr>
                        <m:t>𝑃</m:t>
                      </m:r>
                      <m:d>
                        <m:dPr>
                          <m:ctrlPr>
                            <a:rPr lang="en-US" i="1">
                              <a:latin typeface="Cambria Math" panose="02040503050406030204" pitchFamily="18" charset="0"/>
                            </a:rPr>
                          </m:ctrlPr>
                        </m:dPr>
                        <m:e>
                          <m:r>
                            <a:rPr lang="en-US" i="1">
                              <a:latin typeface="Cambria Math" charset="0"/>
                            </a:rPr>
                            <m:t>𝐸𝑛𝑠𝑒𝑚𝑏𝑙𝑒</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oMath>
                  </m:oMathPara>
                </a14:m>
                <a:endParaRPr lang="en-US" dirty="0"/>
              </a:p>
            </p:txBody>
          </p:sp>
        </mc:Choice>
        <mc:Fallback xmlns="">
          <p:sp>
            <p:nvSpPr>
              <p:cNvPr id="15" name="TextBox 14">
                <a:extLst>
                  <a:ext uri="{FF2B5EF4-FFF2-40B4-BE49-F238E27FC236}">
                    <a16:creationId xmlns:a16="http://schemas.microsoft.com/office/drawing/2014/main" id="{2D052EBE-8E51-8B43-9F86-3CF9B901578D}"/>
                  </a:ext>
                </a:extLst>
              </p:cNvPr>
              <p:cNvSpPr txBox="1">
                <a:spLocks noRot="1" noChangeAspect="1" noMove="1" noResize="1" noEditPoints="1" noAdjustHandles="1" noChangeArrowheads="1" noChangeShapeType="1" noTextEdit="1"/>
              </p:cNvSpPr>
              <p:nvPr/>
            </p:nvSpPr>
            <p:spPr>
              <a:xfrm>
                <a:off x="2219681" y="6503076"/>
                <a:ext cx="5353989" cy="276999"/>
              </a:xfrm>
              <a:prstGeom prst="rect">
                <a:avLst/>
              </a:prstGeom>
              <a:blipFill>
                <a:blip r:embed="rId3"/>
                <a:stretch>
                  <a:fillRect b="-4348"/>
                </a:stretch>
              </a:blipFill>
            </p:spPr>
            <p:txBody>
              <a:bodyPr/>
              <a:lstStyle/>
              <a:p>
                <a:r>
                  <a:rPr lang="sv-SE">
                    <a:noFill/>
                  </a:rPr>
                  <a:t> </a:t>
                </a:r>
              </a:p>
            </p:txBody>
          </p:sp>
        </mc:Fallback>
      </mc:AlternateContent>
      <p:cxnSp>
        <p:nvCxnSpPr>
          <p:cNvPr id="16" name="Straight Arrow Connector 15">
            <a:extLst>
              <a:ext uri="{FF2B5EF4-FFF2-40B4-BE49-F238E27FC236}">
                <a16:creationId xmlns:a16="http://schemas.microsoft.com/office/drawing/2014/main" id="{453482FF-ADAC-AE41-8175-9030A5E049FC}"/>
              </a:ext>
            </a:extLst>
          </p:cNvPr>
          <p:cNvCxnSpPr>
            <a:cxnSpLocks/>
          </p:cNvCxnSpPr>
          <p:nvPr/>
        </p:nvCxnSpPr>
        <p:spPr>
          <a:xfrm flipV="1">
            <a:off x="2164257" y="6641576"/>
            <a:ext cx="60754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DC6EF868-DBEE-4F48-9685-C633A5CE64AA}"/>
              </a:ext>
            </a:extLst>
          </p:cNvPr>
          <p:cNvSpPr txBox="1"/>
          <p:nvPr/>
        </p:nvSpPr>
        <p:spPr>
          <a:xfrm>
            <a:off x="528494" y="6444044"/>
            <a:ext cx="1711174" cy="369332"/>
          </a:xfrm>
          <a:prstGeom prst="rect">
            <a:avLst/>
          </a:prstGeom>
          <a:noFill/>
        </p:spPr>
        <p:txBody>
          <a:bodyPr wrap="none" rtlCol="0">
            <a:spAutoFit/>
          </a:bodyPr>
          <a:lstStyle/>
          <a:p>
            <a:r>
              <a:rPr lang="en-US" b="1" dirty="0"/>
              <a:t>Model evidence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C95A6E-17E1-184E-8D8A-E58BA1CA3D6C}"/>
                  </a:ext>
                </a:extLst>
              </p:cNvPr>
              <p:cNvSpPr txBox="1"/>
              <p:nvPr/>
            </p:nvSpPr>
            <p:spPr>
              <a:xfrm>
                <a:off x="179512" y="5656818"/>
                <a:ext cx="8732631" cy="586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𝑃</m:t>
                      </m:r>
                      <m:d>
                        <m:dPr>
                          <m:ctrlPr>
                            <a:rPr lang="en-US" i="1">
                              <a:latin typeface="Cambria Math" panose="02040503050406030204" pitchFamily="18" charset="0"/>
                            </a:rPr>
                          </m:ctrlPr>
                        </m:dPr>
                        <m:e>
                          <m:r>
                            <a:rPr lang="en-US" i="1">
                              <a:latin typeface="Cambria Math" charset="0"/>
                            </a:rPr>
                            <m:t>𝑤</m:t>
                          </m:r>
                          <m:r>
                            <a:rPr lang="en-US" b="0" i="1" smtClean="0">
                              <a:latin typeface="Cambria Math" panose="02040503050406030204" pitchFamily="18" charset="0"/>
                            </a:rPr>
                            <m:t>, </m:t>
                          </m:r>
                          <m:r>
                            <a:rPr lang="en-US" b="0" i="1" smtClean="0">
                              <a:latin typeface="Cambria Math" panose="02040503050406030204" pitchFamily="18" charset="0"/>
                            </a:rPr>
                            <m:t>𝐸𝑛𝑠𝑒𝑚𝑏𝑙𝑒</m:t>
                          </m:r>
                        </m:e>
                        <m:e>
                          <m:r>
                            <a:rPr lang="en-US" i="1">
                              <a:latin typeface="Cambria Math" charset="0"/>
                              <a:ea typeface="Cambria Math" charset="0"/>
                              <a:cs typeface="Cambria Math" charset="0"/>
                            </a:rPr>
                            <m:t>𝐷</m:t>
                          </m:r>
                          <m:r>
                            <a:rPr lang="en-US" b="0" i="1" smtClean="0">
                              <a:latin typeface="Cambria Math" panose="02040503050406030204" pitchFamily="18" charset="0"/>
                              <a:ea typeface="Cambria Math" charset="0"/>
                              <a:cs typeface="Cambria Math" charset="0"/>
                            </a:rPr>
                            <m:t>𝑎𝑡𝑎</m:t>
                          </m:r>
                        </m:e>
                      </m:d>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r>
                                <a:rPr lang="en-US" b="0" i="1" smtClean="0">
                                  <a:solidFill>
                                    <a:srgbClr val="FF0000"/>
                                  </a:solidFill>
                                  <a:latin typeface="Cambria Math" panose="02040503050406030204" pitchFamily="18" charset="0"/>
                                  <a:ea typeface="Cambria Math" charset="0"/>
                                  <a:cs typeface="Cambria Math" charset="0"/>
                                </a:rPr>
                                <m:t>,</m:t>
                              </m:r>
                              <m:r>
                                <a:rPr lang="en-US" b="0" i="1" smtClean="0">
                                  <a:solidFill>
                                    <a:srgbClr val="FF0000"/>
                                  </a:solidFill>
                                  <a:latin typeface="Cambria Math" panose="02040503050406030204" pitchFamily="18" charset="0"/>
                                  <a:ea typeface="Cambria Math" charset="0"/>
                                  <a:cs typeface="Cambria Math" charset="0"/>
                                </a:rPr>
                                <m:t>𝐸𝑛𝑠𝑒𝑚𝑏𝑙𝑒</m:t>
                              </m:r>
                            </m:e>
                          </m:d>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𝑃</m:t>
                          </m:r>
                          <m:r>
                            <a:rPr lang="en-US" i="1" smtClean="0">
                              <a:solidFill>
                                <a:srgbClr val="7030A0"/>
                              </a:solidFill>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𝑤</m:t>
                          </m:r>
                          <m:r>
                            <a:rPr lang="en-US" b="0" i="1" smtClean="0">
                              <a:solidFill>
                                <a:srgbClr val="7030A0"/>
                              </a:solidFill>
                              <a:latin typeface="Cambria Math" panose="02040503050406030204" pitchFamily="18" charset="0"/>
                              <a:ea typeface="Cambria Math" charset="0"/>
                              <a:cs typeface="Cambria Math" charset="0"/>
                            </a:rPr>
                            <m:t>|</m:t>
                          </m:r>
                          <m:r>
                            <a:rPr lang="en-US" b="0" i="1" smtClean="0">
                              <a:solidFill>
                                <a:srgbClr val="7030A0"/>
                              </a:solidFill>
                              <a:latin typeface="Cambria Math" panose="02040503050406030204" pitchFamily="18" charset="0"/>
                              <a:ea typeface="Cambria Math" charset="0"/>
                              <a:cs typeface="Cambria Math" charset="0"/>
                            </a:rPr>
                            <m:t>𝐸𝑛𝑠𝑒𝑚𝑏𝑙𝑒</m:t>
                          </m:r>
                          <m:r>
                            <a:rPr lang="en-US" i="1">
                              <a:solidFill>
                                <a:srgbClr val="7030A0"/>
                              </a:solidFill>
                              <a:latin typeface="Cambria Math" charset="0"/>
                              <a:ea typeface="Cambria Math" charset="0"/>
                              <a:cs typeface="Cambria Math" charset="0"/>
                            </a:rPr>
                            <m:t>)</m:t>
                          </m:r>
                        </m:num>
                        <m:den>
                          <m:r>
                            <a:rPr lang="en-US" i="1">
                              <a:latin typeface="Cambria Math" charset="0"/>
                              <a:ea typeface="Cambria Math" charset="0"/>
                              <a:cs typeface="Cambria Math" charset="0"/>
                            </a:rPr>
                            <m:t>𝑃</m:t>
                          </m:r>
                          <m:r>
                            <a:rPr lang="en-US" i="1">
                              <a:latin typeface="Cambria Math" charset="0"/>
                              <a:ea typeface="Cambria Math" charset="0"/>
                              <a:cs typeface="Cambria Math" charset="0"/>
                            </a:rPr>
                            <m:t>(</m:t>
                          </m:r>
                          <m:r>
                            <a:rPr lang="en-US" i="1">
                              <a:latin typeface="Cambria Math" charset="0"/>
                              <a:ea typeface="Cambria Math" charset="0"/>
                              <a:cs typeface="Cambria Math" charset="0"/>
                            </a:rPr>
                            <m:t>𝐷𝑎𝑡𝑎</m:t>
                          </m:r>
                          <m:r>
                            <a:rPr lang="en-US" b="0" i="1" smtClean="0">
                              <a:latin typeface="Cambria Math" panose="02040503050406030204" pitchFamily="18" charset="0"/>
                              <a:ea typeface="Cambria Math" charset="0"/>
                              <a:cs typeface="Cambria Math" charset="0"/>
                            </a:rPr>
                            <m:t>|</m:t>
                          </m:r>
                          <m:r>
                            <a:rPr lang="en-US" b="0" i="1" smtClean="0">
                              <a:latin typeface="Cambria Math" panose="02040503050406030204" pitchFamily="18" charset="0"/>
                              <a:ea typeface="Cambria Math" charset="0"/>
                              <a:cs typeface="Cambria Math" charset="0"/>
                            </a:rPr>
                            <m:t>𝐸𝑛𝑠𝑒𝑚𝑏𝑙𝑒</m:t>
                          </m:r>
                          <m:r>
                            <a:rPr lang="en-US" i="1">
                              <a:latin typeface="Cambria Math" charset="0"/>
                              <a:ea typeface="Cambria Math" charset="0"/>
                              <a:cs typeface="Cambria Math" charset="0"/>
                            </a:rPr>
                            <m:t>)</m:t>
                          </m:r>
                        </m:den>
                      </m:f>
                    </m:oMath>
                  </m:oMathPara>
                </a14:m>
                <a:endParaRPr lang="en-US" dirty="0"/>
              </a:p>
            </p:txBody>
          </p:sp>
        </mc:Choice>
        <mc:Fallback xmlns="">
          <p:sp>
            <p:nvSpPr>
              <p:cNvPr id="18" name="TextBox 17">
                <a:extLst>
                  <a:ext uri="{FF2B5EF4-FFF2-40B4-BE49-F238E27FC236}">
                    <a16:creationId xmlns:a16="http://schemas.microsoft.com/office/drawing/2014/main" id="{1BC95A6E-17E1-184E-8D8A-E58BA1CA3D6C}"/>
                  </a:ext>
                </a:extLst>
              </p:cNvPr>
              <p:cNvSpPr txBox="1">
                <a:spLocks noRot="1" noChangeAspect="1" noMove="1" noResize="1" noEditPoints="1" noAdjustHandles="1" noChangeArrowheads="1" noChangeShapeType="1" noTextEdit="1"/>
              </p:cNvSpPr>
              <p:nvPr/>
            </p:nvSpPr>
            <p:spPr>
              <a:xfrm>
                <a:off x="179512" y="5656818"/>
                <a:ext cx="8732631" cy="586699"/>
              </a:xfrm>
              <a:prstGeom prst="rect">
                <a:avLst/>
              </a:prstGeom>
              <a:blipFill>
                <a:blip r:embed="rId4"/>
                <a:stretch>
                  <a:fillRect b="-16667"/>
                </a:stretch>
              </a:blipFill>
            </p:spPr>
            <p:txBody>
              <a:bodyPr/>
              <a:lstStyle/>
              <a:p>
                <a:r>
                  <a:rPr lang="sv-SE">
                    <a:noFill/>
                  </a:rPr>
                  <a:t> </a:t>
                </a:r>
              </a:p>
            </p:txBody>
          </p:sp>
        </mc:Fallback>
      </mc:AlternateContent>
    </p:spTree>
    <p:extLst>
      <p:ext uri="{BB962C8B-B14F-4D97-AF65-F5344CB8AC3E}">
        <p14:creationId xmlns:p14="http://schemas.microsoft.com/office/powerpoint/2010/main" val="696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76243"/>
            <a:ext cx="2133600" cy="365125"/>
          </a:xfrm>
        </p:spPr>
        <p:txBody>
          <a:bodyPr/>
          <a:lstStyle/>
          <a:p>
            <a:fld id="{551115BC-487E-4422-894C-CB7CD3E79223}" type="slidenum">
              <a:rPr lang="sv-SE" smtClean="0"/>
              <a:t>21</a:t>
            </a:fld>
            <a:endParaRPr lang="sv-SE" dirty="0"/>
          </a:p>
        </p:txBody>
      </p:sp>
      <p:sp>
        <p:nvSpPr>
          <p:cNvPr id="21" name="TextBox 20"/>
          <p:cNvSpPr txBox="1"/>
          <p:nvPr/>
        </p:nvSpPr>
        <p:spPr>
          <a:xfrm>
            <a:off x="-15158192" y="-27384"/>
            <a:ext cx="6298660" cy="461665"/>
          </a:xfrm>
          <a:prstGeom prst="rect">
            <a:avLst/>
          </a:prstGeom>
          <a:noFill/>
        </p:spPr>
        <p:txBody>
          <a:bodyPr wrap="square" rtlCol="0">
            <a:spAutoFit/>
          </a:bodyPr>
          <a:lstStyle/>
          <a:p>
            <a:r>
              <a:rPr lang="en-US" sz="2400" dirty="0"/>
              <a:t> W</a:t>
            </a:r>
            <a:r>
              <a:rPr lang="en-US" sz="2400" baseline="-25000" dirty="0"/>
              <a:t>1</a:t>
            </a:r>
            <a:r>
              <a:rPr lang="en-US" sz="2400" dirty="0"/>
              <a:t> = 0.2	     W</a:t>
            </a:r>
            <a:r>
              <a:rPr lang="en-US" sz="2400" baseline="-25000" dirty="0"/>
              <a:t>2</a:t>
            </a:r>
            <a:r>
              <a:rPr lang="en-US" sz="2400" dirty="0"/>
              <a:t> = 0.3	        W</a:t>
            </a:r>
            <a:r>
              <a:rPr lang="en-US" sz="2400" baseline="-25000" dirty="0"/>
              <a:t>3</a:t>
            </a:r>
            <a:r>
              <a:rPr lang="en-US" sz="2400" dirty="0"/>
              <a:t> = 0.5</a:t>
            </a:r>
          </a:p>
        </p:txBody>
      </p:sp>
      <p:pic>
        <p:nvPicPr>
          <p:cNvPr id="7" name="Picture 6" descr="image_pdbs_ch.png"/>
          <p:cNvPicPr>
            <a:picLocks noChangeAspect="1"/>
          </p:cNvPicPr>
          <p:nvPr/>
        </p:nvPicPr>
        <p:blipFill rotWithShape="1">
          <a:blip r:embed="rId3">
            <a:alphaModFix/>
            <a:extLst>
              <a:ext uri="{28A0092B-C50C-407E-A947-70E740481C1C}">
                <a14:useLocalDpi xmlns:a14="http://schemas.microsoft.com/office/drawing/2010/main"/>
              </a:ext>
            </a:extLst>
          </a:blip>
          <a:srcRect l="35621" r="12908" b="2178"/>
          <a:stretch/>
        </p:blipFill>
        <p:spPr>
          <a:xfrm>
            <a:off x="107504" y="2830744"/>
            <a:ext cx="2792120" cy="2520280"/>
          </a:xfrm>
          <a:prstGeom prst="rect">
            <a:avLst/>
          </a:prstGeom>
        </p:spPr>
      </p:pic>
      <p:sp>
        <p:nvSpPr>
          <p:cNvPr id="14" name="Rounded Rectangle 13"/>
          <p:cNvSpPr/>
          <p:nvPr/>
        </p:nvSpPr>
        <p:spPr>
          <a:xfrm>
            <a:off x="179512" y="2758736"/>
            <a:ext cx="2602767"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61781" y="2372707"/>
            <a:ext cx="2483565" cy="369332"/>
          </a:xfrm>
          <a:prstGeom prst="rect">
            <a:avLst/>
          </a:prstGeom>
          <a:noFill/>
        </p:spPr>
        <p:txBody>
          <a:bodyPr wrap="none" rtlCol="0">
            <a:spAutoFit/>
          </a:bodyPr>
          <a:lstStyle/>
          <a:p>
            <a:r>
              <a:rPr lang="en-US" dirty="0"/>
              <a:t>Monte Carlo simulations</a:t>
            </a:r>
          </a:p>
        </p:txBody>
      </p:sp>
      <p:grpSp>
        <p:nvGrpSpPr>
          <p:cNvPr id="23" name="Group 22"/>
          <p:cNvGrpSpPr/>
          <p:nvPr/>
        </p:nvGrpSpPr>
        <p:grpSpPr>
          <a:xfrm>
            <a:off x="2843809" y="2372707"/>
            <a:ext cx="2532878" cy="3396417"/>
            <a:chOff x="2843809" y="2754939"/>
            <a:chExt cx="2532878" cy="3396417"/>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31100" r="20863"/>
            <a:stretch/>
          </p:blipFill>
          <p:spPr>
            <a:xfrm>
              <a:off x="3372590" y="3577964"/>
              <a:ext cx="1703466" cy="1651236"/>
            </a:xfrm>
            <a:prstGeom prst="rect">
              <a:avLst/>
            </a:prstGeom>
          </p:spPr>
        </p:pic>
        <p:sp>
          <p:nvSpPr>
            <p:cNvPr id="12" name="Rounded Rectangle 11"/>
            <p:cNvSpPr/>
            <p:nvPr/>
          </p:nvSpPr>
          <p:spPr>
            <a:xfrm>
              <a:off x="3203848" y="3140968"/>
              <a:ext cx="2088232"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97812" y="2754939"/>
              <a:ext cx="1691489" cy="369332"/>
            </a:xfrm>
            <a:prstGeom prst="rect">
              <a:avLst/>
            </a:prstGeom>
            <a:noFill/>
          </p:spPr>
          <p:txBody>
            <a:bodyPr wrap="none" rtlCol="0">
              <a:spAutoFit/>
            </a:bodyPr>
            <a:lstStyle/>
            <a:p>
              <a:r>
                <a:rPr lang="en-US" dirty="0"/>
                <a:t>Model selection</a:t>
              </a:r>
            </a:p>
          </p:txBody>
        </p:sp>
        <p:sp>
          <p:nvSpPr>
            <p:cNvPr id="19" name="TextBox 18"/>
            <p:cNvSpPr txBox="1"/>
            <p:nvPr/>
          </p:nvSpPr>
          <p:spPr>
            <a:xfrm>
              <a:off x="3110425" y="5782024"/>
              <a:ext cx="2266262" cy="369332"/>
            </a:xfrm>
            <a:prstGeom prst="rect">
              <a:avLst/>
            </a:prstGeom>
            <a:noFill/>
          </p:spPr>
          <p:txBody>
            <a:bodyPr wrap="none" rtlCol="0">
              <a:spAutoFit/>
            </a:bodyPr>
            <a:lstStyle/>
            <a:p>
              <a:pPr algn="ctr"/>
              <a:r>
                <a:rPr lang="en-US" dirty="0"/>
                <a:t>Approximate Bayesian</a:t>
              </a:r>
            </a:p>
          </p:txBody>
        </p:sp>
        <p:sp>
          <p:nvSpPr>
            <p:cNvPr id="16" name="Striped Right Arrow 15"/>
            <p:cNvSpPr/>
            <p:nvPr/>
          </p:nvSpPr>
          <p:spPr>
            <a:xfrm>
              <a:off x="2843809"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357057" y="2398696"/>
            <a:ext cx="3652246" cy="3331041"/>
            <a:chOff x="5357057" y="2780928"/>
            <a:chExt cx="3652246" cy="3331041"/>
          </a:xfrm>
        </p:grpSpPr>
        <p:pic>
          <p:nvPicPr>
            <p:cNvPr id="9" name="Picture 8"/>
            <p:cNvPicPr>
              <a:picLocks noChangeAspect="1"/>
            </p:cNvPicPr>
            <p:nvPr/>
          </p:nvPicPr>
          <p:blipFill rotWithShape="1">
            <a:blip r:embed="rId5">
              <a:extLst>
                <a:ext uri="{28A0092B-C50C-407E-A947-70E740481C1C}">
                  <a14:useLocalDpi xmlns:a14="http://schemas.microsoft.com/office/drawing/2010/main"/>
                </a:ext>
              </a:extLst>
            </a:blip>
            <a:srcRect l="31889" t="-626" r="21650"/>
            <a:stretch/>
          </p:blipFill>
          <p:spPr>
            <a:xfrm>
              <a:off x="5748954" y="3437572"/>
              <a:ext cx="1776584" cy="1791628"/>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452320" y="3129209"/>
              <a:ext cx="1556983" cy="2388023"/>
            </a:xfrm>
            <a:prstGeom prst="rect">
              <a:avLst/>
            </a:prstGeom>
          </p:spPr>
        </p:pic>
        <p:sp>
          <p:nvSpPr>
            <p:cNvPr id="15" name="Rounded Rectangle 14"/>
            <p:cNvSpPr/>
            <p:nvPr/>
          </p:nvSpPr>
          <p:spPr>
            <a:xfrm>
              <a:off x="5748954" y="3119828"/>
              <a:ext cx="3143526" cy="26134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37133" y="2780928"/>
              <a:ext cx="1879810" cy="369332"/>
            </a:xfrm>
            <a:prstGeom prst="rect">
              <a:avLst/>
            </a:prstGeom>
            <a:noFill/>
          </p:spPr>
          <p:txBody>
            <a:bodyPr wrap="none" rtlCol="0">
              <a:spAutoFit/>
            </a:bodyPr>
            <a:lstStyle/>
            <a:p>
              <a:r>
                <a:rPr lang="en-US" dirty="0"/>
                <a:t>Weights inference</a:t>
              </a:r>
            </a:p>
          </p:txBody>
        </p:sp>
        <p:sp>
          <p:nvSpPr>
            <p:cNvPr id="20" name="TextBox 19"/>
            <p:cNvSpPr txBox="1"/>
            <p:nvPr/>
          </p:nvSpPr>
          <p:spPr>
            <a:xfrm>
              <a:off x="6199184" y="5742637"/>
              <a:ext cx="1969193" cy="369332"/>
            </a:xfrm>
            <a:prstGeom prst="rect">
              <a:avLst/>
            </a:prstGeom>
            <a:noFill/>
          </p:spPr>
          <p:txBody>
            <a:bodyPr wrap="none" rtlCol="0">
              <a:spAutoFit/>
            </a:bodyPr>
            <a:lstStyle/>
            <a:p>
              <a:pPr algn="ctr"/>
              <a:r>
                <a:rPr lang="en-US" dirty="0"/>
                <a:t>Complete Bayesian</a:t>
              </a:r>
            </a:p>
          </p:txBody>
        </p:sp>
        <p:sp>
          <p:nvSpPr>
            <p:cNvPr id="22" name="Striped Right Arrow 21"/>
            <p:cNvSpPr/>
            <p:nvPr/>
          </p:nvSpPr>
          <p:spPr>
            <a:xfrm>
              <a:off x="5357057"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own Arrow Callout 26">
            <a:extLst>
              <a:ext uri="{FF2B5EF4-FFF2-40B4-BE49-F238E27FC236}">
                <a16:creationId xmlns:a16="http://schemas.microsoft.com/office/drawing/2014/main" id="{21A828E3-5CFA-8B42-A56C-5FCC3434D424}"/>
              </a:ext>
            </a:extLst>
          </p:cNvPr>
          <p:cNvSpPr/>
          <p:nvPr/>
        </p:nvSpPr>
        <p:spPr>
          <a:xfrm>
            <a:off x="2339752" y="2975784"/>
            <a:ext cx="1257123" cy="747811"/>
          </a:xfrm>
          <a:prstGeom prst="downArrowCallout">
            <a:avLst/>
          </a:prstGeom>
          <a:effectLst>
            <a:outerShdw blurRad="50800" dist="38100" dir="16200000"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SAXS</a:t>
            </a:r>
          </a:p>
        </p:txBody>
      </p:sp>
      <p:sp>
        <p:nvSpPr>
          <p:cNvPr id="30" name="Up Arrow Callout 29">
            <a:extLst>
              <a:ext uri="{FF2B5EF4-FFF2-40B4-BE49-F238E27FC236}">
                <a16:creationId xmlns:a16="http://schemas.microsoft.com/office/drawing/2014/main" id="{C1C2C43A-3662-3943-8A41-0838A5E0A4C2}"/>
              </a:ext>
            </a:extLst>
          </p:cNvPr>
          <p:cNvSpPr/>
          <p:nvPr/>
        </p:nvSpPr>
        <p:spPr>
          <a:xfrm>
            <a:off x="2339753" y="4390644"/>
            <a:ext cx="1257122" cy="715035"/>
          </a:xfrm>
          <a:prstGeom prst="upArrowCallout">
            <a:avLst/>
          </a:prstGeom>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sv-SE" dirty="0"/>
              <a:t>NMR</a:t>
            </a:r>
          </a:p>
        </p:txBody>
      </p:sp>
      <p:sp>
        <p:nvSpPr>
          <p:cNvPr id="5" name="TextBox 4">
            <a:extLst>
              <a:ext uri="{FF2B5EF4-FFF2-40B4-BE49-F238E27FC236}">
                <a16:creationId xmlns:a16="http://schemas.microsoft.com/office/drawing/2014/main" id="{793F5C87-2BB4-1443-BBC2-858419083451}"/>
              </a:ext>
            </a:extLst>
          </p:cNvPr>
          <p:cNvSpPr txBox="1"/>
          <p:nvPr/>
        </p:nvSpPr>
        <p:spPr>
          <a:xfrm>
            <a:off x="457200" y="5710490"/>
            <a:ext cx="1881412" cy="646331"/>
          </a:xfrm>
          <a:prstGeom prst="rect">
            <a:avLst/>
          </a:prstGeom>
          <a:noFill/>
        </p:spPr>
        <p:txBody>
          <a:bodyPr wrap="none" rtlCol="0">
            <a:spAutoFit/>
          </a:bodyPr>
          <a:lstStyle/>
          <a:p>
            <a:pPr algn="ctr"/>
            <a:r>
              <a:rPr lang="sv-SE" dirty="0"/>
              <a:t>10 000 </a:t>
            </a:r>
            <a:r>
              <a:rPr lang="sv-SE" dirty="0" err="1"/>
              <a:t>decoys</a:t>
            </a:r>
            <a:r>
              <a:rPr lang="sv-SE" dirty="0"/>
              <a:t> </a:t>
            </a:r>
          </a:p>
          <a:p>
            <a:pPr algn="ctr"/>
            <a:r>
              <a:rPr lang="sv-SE" dirty="0"/>
              <a:t>(1000 </a:t>
            </a:r>
            <a:r>
              <a:rPr lang="sv-SE" dirty="0" err="1"/>
              <a:t>low</a:t>
            </a:r>
            <a:r>
              <a:rPr lang="sv-SE" dirty="0"/>
              <a:t> </a:t>
            </a:r>
            <a:r>
              <a:rPr lang="sv-SE" dirty="0" err="1"/>
              <a:t>energy</a:t>
            </a:r>
            <a:r>
              <a:rPr lang="sv-SE" dirty="0"/>
              <a:t>)</a:t>
            </a:r>
          </a:p>
        </p:txBody>
      </p:sp>
      <p:sp>
        <p:nvSpPr>
          <p:cNvPr id="25" name="TextBox 24">
            <a:extLst>
              <a:ext uri="{FF2B5EF4-FFF2-40B4-BE49-F238E27FC236}">
                <a16:creationId xmlns:a16="http://schemas.microsoft.com/office/drawing/2014/main" id="{52440963-BA01-BF43-AE8E-644A0E4EEFAE}"/>
              </a:ext>
            </a:extLst>
          </p:cNvPr>
          <p:cNvSpPr txBox="1"/>
          <p:nvPr/>
        </p:nvSpPr>
        <p:spPr>
          <a:xfrm>
            <a:off x="3417502" y="5878571"/>
            <a:ext cx="1613648" cy="369332"/>
          </a:xfrm>
          <a:prstGeom prst="rect">
            <a:avLst/>
          </a:prstGeom>
          <a:noFill/>
        </p:spPr>
        <p:txBody>
          <a:bodyPr wrap="none" rtlCol="0">
            <a:spAutoFit/>
          </a:bodyPr>
          <a:lstStyle/>
          <a:p>
            <a:pPr algn="ctr"/>
            <a:r>
              <a:rPr lang="sv-SE" dirty="0"/>
              <a:t>3-5 </a:t>
            </a:r>
            <a:r>
              <a:rPr lang="sv-SE" dirty="0" err="1"/>
              <a:t>conformers</a:t>
            </a:r>
            <a:endParaRPr lang="sv-SE" dirty="0"/>
          </a:p>
        </p:txBody>
      </p:sp>
      <p:sp>
        <p:nvSpPr>
          <p:cNvPr id="26" name="TextBox 25">
            <a:extLst>
              <a:ext uri="{FF2B5EF4-FFF2-40B4-BE49-F238E27FC236}">
                <a16:creationId xmlns:a16="http://schemas.microsoft.com/office/drawing/2014/main" id="{38A180D7-B7FC-7F42-93BA-9D3AC8968084}"/>
              </a:ext>
            </a:extLst>
          </p:cNvPr>
          <p:cNvSpPr txBox="1"/>
          <p:nvPr/>
        </p:nvSpPr>
        <p:spPr>
          <a:xfrm>
            <a:off x="6444535" y="5878571"/>
            <a:ext cx="1613648" cy="369332"/>
          </a:xfrm>
          <a:prstGeom prst="rect">
            <a:avLst/>
          </a:prstGeom>
          <a:noFill/>
        </p:spPr>
        <p:txBody>
          <a:bodyPr wrap="none" rtlCol="0">
            <a:spAutoFit/>
          </a:bodyPr>
          <a:lstStyle/>
          <a:p>
            <a:pPr algn="ctr"/>
            <a:r>
              <a:rPr lang="sv-SE" dirty="0"/>
              <a:t>3-5 </a:t>
            </a:r>
            <a:r>
              <a:rPr lang="sv-SE" dirty="0" err="1"/>
              <a:t>conformers</a:t>
            </a:r>
            <a:endParaRPr lang="sv-SE" dirty="0"/>
          </a:p>
        </p:txBody>
      </p:sp>
      <p:sp>
        <p:nvSpPr>
          <p:cNvPr id="28" name="Title 1">
            <a:extLst>
              <a:ext uri="{FF2B5EF4-FFF2-40B4-BE49-F238E27FC236}">
                <a16:creationId xmlns:a16="http://schemas.microsoft.com/office/drawing/2014/main" id="{124BDF2B-BBF3-D644-ADC2-543679839B96}"/>
              </a:ext>
            </a:extLst>
          </p:cNvPr>
          <p:cNvSpPr>
            <a:spLocks noGrp="1"/>
          </p:cNvSpPr>
          <p:nvPr>
            <p:ph type="title"/>
          </p:nvPr>
        </p:nvSpPr>
        <p:spPr>
          <a:xfrm>
            <a:off x="457200" y="274638"/>
            <a:ext cx="7139136" cy="1143000"/>
          </a:xfrm>
        </p:spPr>
        <p:txBody>
          <a:bodyPr>
            <a:normAutofit/>
          </a:bodyPr>
          <a:lstStyle/>
          <a:p>
            <a:r>
              <a:rPr lang="en-US" sz="2800" dirty="0"/>
              <a:t>Method to infer conformational ensembles</a:t>
            </a:r>
          </a:p>
        </p:txBody>
      </p:sp>
      <p:sp>
        <p:nvSpPr>
          <p:cNvPr id="29" name="TextBox 28">
            <a:extLst>
              <a:ext uri="{FF2B5EF4-FFF2-40B4-BE49-F238E27FC236}">
                <a16:creationId xmlns:a16="http://schemas.microsoft.com/office/drawing/2014/main" id="{9E39EF0F-8A15-324F-A8DA-0840BCEA64C3}"/>
              </a:ext>
            </a:extLst>
          </p:cNvPr>
          <p:cNvSpPr txBox="1"/>
          <p:nvPr/>
        </p:nvSpPr>
        <p:spPr>
          <a:xfrm>
            <a:off x="70808" y="5400949"/>
            <a:ext cx="2810578" cy="369332"/>
          </a:xfrm>
          <a:prstGeom prst="rect">
            <a:avLst/>
          </a:prstGeom>
          <a:noFill/>
        </p:spPr>
        <p:txBody>
          <a:bodyPr wrap="none" rtlCol="0">
            <a:spAutoFit/>
          </a:bodyPr>
          <a:lstStyle/>
          <a:p>
            <a:pPr algn="ctr"/>
            <a:r>
              <a:rPr lang="en-US" dirty="0"/>
              <a:t>Rosetta structure prediction</a:t>
            </a:r>
          </a:p>
        </p:txBody>
      </p:sp>
    </p:spTree>
    <p:extLst>
      <p:ext uri="{BB962C8B-B14F-4D97-AF65-F5344CB8AC3E}">
        <p14:creationId xmlns:p14="http://schemas.microsoft.com/office/powerpoint/2010/main" val="4156768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359D9A-4198-C14D-9D55-33655037AC8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49107" y="1647741"/>
            <a:ext cx="2232248" cy="3653467"/>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2051772092"/>
              </p:ext>
            </p:extLst>
          </p:nvPr>
        </p:nvGraphicFramePr>
        <p:xfrm>
          <a:off x="258291" y="4791188"/>
          <a:ext cx="3221150" cy="1988820"/>
        </p:xfrm>
        <a:graphic>
          <a:graphicData uri="http://schemas.openxmlformats.org/drawingml/2006/table">
            <a:tbl>
              <a:tblPr firstRow="1" bandRow="1">
                <a:tableStyleId>{69012ECD-51FC-41F1-AA8D-1B2483CD663E}</a:tableStyleId>
              </a:tblPr>
              <a:tblGrid>
                <a:gridCol w="1389847">
                  <a:extLst>
                    <a:ext uri="{9D8B030D-6E8A-4147-A177-3AD203B41FA5}">
                      <a16:colId xmlns:a16="http://schemas.microsoft.com/office/drawing/2014/main" val="20000"/>
                    </a:ext>
                  </a:extLst>
                </a:gridCol>
                <a:gridCol w="1831303">
                  <a:extLst>
                    <a:ext uri="{9D8B030D-6E8A-4147-A177-3AD203B41FA5}">
                      <a16:colId xmlns:a16="http://schemas.microsoft.com/office/drawing/2014/main" val="20001"/>
                    </a:ext>
                  </a:extLst>
                </a:gridCol>
              </a:tblGrid>
              <a:tr h="285330">
                <a:tc>
                  <a:txBody>
                    <a:bodyPr/>
                    <a:lstStyle/>
                    <a:p>
                      <a:r>
                        <a:rPr lang="en-AU" sz="1800" dirty="0"/>
                        <a:t>Conformer</a:t>
                      </a:r>
                    </a:p>
                  </a:txBody>
                  <a:tcPr marL="68580" marR="68580" marT="34290" marB="34290">
                    <a:lnR w="12700" cap="flat" cmpd="sng" algn="ctr">
                      <a:noFill/>
                      <a:prstDash val="solid"/>
                      <a:round/>
                      <a:headEnd type="none" w="med" len="med"/>
                      <a:tailEnd type="none" w="med" len="med"/>
                    </a:lnR>
                  </a:tcPr>
                </a:tc>
                <a:tc>
                  <a:txBody>
                    <a:bodyPr/>
                    <a:lstStyle/>
                    <a:p>
                      <a:r>
                        <a:rPr lang="en-AU" sz="1800" dirty="0"/>
                        <a:t>Population weight</a:t>
                      </a:r>
                    </a:p>
                  </a:txBody>
                  <a:tcPr marL="68580" marR="68580" marT="34290" marB="34290">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302323">
                <a:tc>
                  <a:txBody>
                    <a:bodyPr/>
                    <a:lstStyle/>
                    <a:p>
                      <a:r>
                        <a:rPr lang="en-AU" sz="1800" dirty="0">
                          <a:solidFill>
                            <a:schemeClr val="accent6">
                              <a:lumMod val="75000"/>
                            </a:schemeClr>
                          </a:solidFill>
                        </a:rPr>
                        <a:t>1</a:t>
                      </a: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AU" sz="1800" dirty="0"/>
                        <a:t>0.02 </a:t>
                      </a:r>
                      <a:r>
                        <a:rPr lang="en-US" sz="1800" dirty="0"/>
                        <a:t>± 0.01</a:t>
                      </a:r>
                      <a:endParaRPr lang="en-AU" sz="18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2323">
                <a:tc>
                  <a:txBody>
                    <a:bodyPr/>
                    <a:lstStyle/>
                    <a:p>
                      <a:r>
                        <a:rPr lang="en-AU" sz="1800" dirty="0">
                          <a:solidFill>
                            <a:srgbClr val="00B050"/>
                          </a:solidFill>
                        </a:rPr>
                        <a:t>2</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1800" dirty="0"/>
                        <a:t>0.69 </a:t>
                      </a:r>
                      <a:r>
                        <a:rPr lang="en-US" sz="1800" dirty="0"/>
                        <a:t>± 0.02</a:t>
                      </a:r>
                      <a:endParaRPr lang="en-AU" sz="1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2323">
                <a:tc>
                  <a:txBody>
                    <a:bodyPr/>
                    <a:lstStyle/>
                    <a:p>
                      <a:r>
                        <a:rPr lang="en-AU" sz="1800" dirty="0">
                          <a:solidFill>
                            <a:srgbClr val="FF0000"/>
                          </a:solidFill>
                        </a:rPr>
                        <a:t>3</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1800" dirty="0"/>
                        <a:t>0.17 </a:t>
                      </a:r>
                      <a:r>
                        <a:rPr lang="en-US" sz="1800" dirty="0"/>
                        <a:t>± 0.04</a:t>
                      </a:r>
                      <a:endParaRPr lang="en-AU" sz="1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323">
                <a:tc>
                  <a:txBody>
                    <a:bodyPr/>
                    <a:lstStyle/>
                    <a:p>
                      <a:r>
                        <a:rPr lang="en-AU" sz="1800" dirty="0">
                          <a:solidFill>
                            <a:srgbClr val="0070C0"/>
                          </a:solidFill>
                        </a:rPr>
                        <a:t>4</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AU" sz="1800" dirty="0"/>
                        <a:t>0.12 </a:t>
                      </a:r>
                      <a:r>
                        <a:rPr lang="en-US" sz="1800" dirty="0"/>
                        <a:t>± 0.02</a:t>
                      </a:r>
                      <a:endParaRPr lang="en-AU" sz="1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24" name="Title 23"/>
          <p:cNvSpPr>
            <a:spLocks noGrp="1"/>
          </p:cNvSpPr>
          <p:nvPr>
            <p:ph type="title"/>
          </p:nvPr>
        </p:nvSpPr>
        <p:spPr/>
        <p:txBody>
          <a:bodyPr>
            <a:normAutofit/>
          </a:bodyPr>
          <a:lstStyle/>
          <a:p>
            <a:r>
              <a:rPr lang="en-US" sz="2400" dirty="0"/>
              <a:t>Calmodulin ensemble inferred from SAXS data</a:t>
            </a:r>
          </a:p>
        </p:txBody>
      </p:sp>
      <p:sp>
        <p:nvSpPr>
          <p:cNvPr id="2" name="TextBox 1"/>
          <p:cNvSpPr txBox="1"/>
          <p:nvPr/>
        </p:nvSpPr>
        <p:spPr>
          <a:xfrm>
            <a:off x="2339752" y="1475492"/>
            <a:ext cx="4605171" cy="369332"/>
          </a:xfrm>
          <a:prstGeom prst="rect">
            <a:avLst/>
          </a:prstGeom>
          <a:noFill/>
        </p:spPr>
        <p:txBody>
          <a:bodyPr wrap="none" rtlCol="0">
            <a:spAutoFit/>
          </a:bodyPr>
          <a:lstStyle/>
          <a:p>
            <a:r>
              <a:rPr lang="en-US" dirty="0"/>
              <a:t>posterior ∝ </a:t>
            </a:r>
            <a:r>
              <a:rPr lang="en-US" dirty="0">
                <a:solidFill>
                  <a:srgbClr val="FF0000"/>
                </a:solidFill>
              </a:rPr>
              <a:t>likelihood(SAXS)</a:t>
            </a:r>
            <a:r>
              <a:rPr lang="en-US" dirty="0"/>
              <a:t> ・  </a:t>
            </a:r>
            <a:r>
              <a:rPr lang="en-US" dirty="0">
                <a:solidFill>
                  <a:srgbClr val="00B050"/>
                </a:solidFill>
              </a:rPr>
              <a:t>prior(weights)</a:t>
            </a:r>
          </a:p>
        </p:txBody>
      </p:sp>
      <p:pic>
        <p:nvPicPr>
          <p:cNvPr id="17" name="Picture 16">
            <a:extLst>
              <a:ext uri="{FF2B5EF4-FFF2-40B4-BE49-F238E27FC236}">
                <a16:creationId xmlns:a16="http://schemas.microsoft.com/office/drawing/2014/main" id="{03FC6411-56ED-0848-8D2F-424C6F89127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81355" y="1988840"/>
            <a:ext cx="2814572" cy="4392488"/>
          </a:xfrm>
          <a:prstGeom prst="rect">
            <a:avLst/>
          </a:prstGeom>
        </p:spPr>
      </p:pic>
      <p:grpSp>
        <p:nvGrpSpPr>
          <p:cNvPr id="23" name="Group 22">
            <a:extLst>
              <a:ext uri="{FF2B5EF4-FFF2-40B4-BE49-F238E27FC236}">
                <a16:creationId xmlns:a16="http://schemas.microsoft.com/office/drawing/2014/main" id="{7A31AE0C-2FB3-5E4C-9587-D5865816A2B0}"/>
              </a:ext>
            </a:extLst>
          </p:cNvPr>
          <p:cNvGrpSpPr/>
          <p:nvPr/>
        </p:nvGrpSpPr>
        <p:grpSpPr>
          <a:xfrm>
            <a:off x="625544" y="1902678"/>
            <a:ext cx="2708783" cy="2821594"/>
            <a:chOff x="148679" y="1948190"/>
            <a:chExt cx="2708783" cy="2821594"/>
          </a:xfrm>
        </p:grpSpPr>
        <p:pic>
          <p:nvPicPr>
            <p:cNvPr id="8" name="Picture 7">
              <a:extLst>
                <a:ext uri="{FF2B5EF4-FFF2-40B4-BE49-F238E27FC236}">
                  <a16:creationId xmlns:a16="http://schemas.microsoft.com/office/drawing/2014/main" id="{002EA801-0AC6-1B4F-915B-768079930E5D}"/>
                </a:ext>
              </a:extLst>
            </p:cNvPr>
            <p:cNvPicPr>
              <a:picLocks noChangeAspect="1"/>
            </p:cNvPicPr>
            <p:nvPr/>
          </p:nvPicPr>
          <p:blipFill rotWithShape="1">
            <a:blip r:embed="rId5">
              <a:extLst>
                <a:ext uri="{28A0092B-C50C-407E-A947-70E740481C1C}">
                  <a14:useLocalDpi xmlns:a14="http://schemas.microsoft.com/office/drawing/2010/main"/>
                </a:ext>
              </a:extLst>
            </a:blip>
            <a:srcRect l="20327" r="33211"/>
            <a:stretch/>
          </p:blipFill>
          <p:spPr>
            <a:xfrm>
              <a:off x="148679" y="2064256"/>
              <a:ext cx="2699594" cy="2705528"/>
            </a:xfrm>
            <a:prstGeom prst="rect">
              <a:avLst/>
            </a:prstGeom>
          </p:spPr>
        </p:pic>
        <p:sp>
          <p:nvSpPr>
            <p:cNvPr id="9" name="TextBox 8">
              <a:extLst>
                <a:ext uri="{FF2B5EF4-FFF2-40B4-BE49-F238E27FC236}">
                  <a16:creationId xmlns:a16="http://schemas.microsoft.com/office/drawing/2014/main" id="{357D3F5E-74F5-FD4C-B89D-70BA9E75F7AA}"/>
                </a:ext>
              </a:extLst>
            </p:cNvPr>
            <p:cNvSpPr txBox="1"/>
            <p:nvPr/>
          </p:nvSpPr>
          <p:spPr>
            <a:xfrm>
              <a:off x="1347633" y="1948190"/>
              <a:ext cx="301686" cy="369332"/>
            </a:xfrm>
            <a:prstGeom prst="rect">
              <a:avLst/>
            </a:prstGeom>
            <a:noFill/>
          </p:spPr>
          <p:txBody>
            <a:bodyPr wrap="none" rtlCol="0">
              <a:spAutoFit/>
            </a:bodyPr>
            <a:lstStyle/>
            <a:p>
              <a:r>
                <a:rPr lang="sv-SE" dirty="0">
                  <a:solidFill>
                    <a:srgbClr val="FFC000"/>
                  </a:solidFill>
                </a:rPr>
                <a:t>1</a:t>
              </a:r>
            </a:p>
          </p:txBody>
        </p:sp>
        <p:sp>
          <p:nvSpPr>
            <p:cNvPr id="10" name="TextBox 9">
              <a:extLst>
                <a:ext uri="{FF2B5EF4-FFF2-40B4-BE49-F238E27FC236}">
                  <a16:creationId xmlns:a16="http://schemas.microsoft.com/office/drawing/2014/main" id="{EF174E41-62FF-E140-A0BF-972FBDD87E2D}"/>
                </a:ext>
              </a:extLst>
            </p:cNvPr>
            <p:cNvSpPr txBox="1"/>
            <p:nvPr/>
          </p:nvSpPr>
          <p:spPr>
            <a:xfrm>
              <a:off x="306357" y="3232354"/>
              <a:ext cx="301686" cy="369332"/>
            </a:xfrm>
            <a:prstGeom prst="rect">
              <a:avLst/>
            </a:prstGeom>
            <a:noFill/>
          </p:spPr>
          <p:txBody>
            <a:bodyPr wrap="none" rtlCol="0">
              <a:spAutoFit/>
            </a:bodyPr>
            <a:lstStyle/>
            <a:p>
              <a:r>
                <a:rPr lang="sv-SE" dirty="0">
                  <a:solidFill>
                    <a:srgbClr val="00B050"/>
                  </a:solidFill>
                </a:rPr>
                <a:t>2</a:t>
              </a:r>
            </a:p>
          </p:txBody>
        </p:sp>
        <p:sp>
          <p:nvSpPr>
            <p:cNvPr id="14" name="TextBox 13">
              <a:extLst>
                <a:ext uri="{FF2B5EF4-FFF2-40B4-BE49-F238E27FC236}">
                  <a16:creationId xmlns:a16="http://schemas.microsoft.com/office/drawing/2014/main" id="{92F533B0-ABBD-CB4A-8C0A-E4A0C9C6E4F3}"/>
                </a:ext>
              </a:extLst>
            </p:cNvPr>
            <p:cNvSpPr txBox="1"/>
            <p:nvPr/>
          </p:nvSpPr>
          <p:spPr>
            <a:xfrm>
              <a:off x="2555776" y="2390409"/>
              <a:ext cx="301686" cy="369332"/>
            </a:xfrm>
            <a:prstGeom prst="rect">
              <a:avLst/>
            </a:prstGeom>
            <a:noFill/>
          </p:spPr>
          <p:txBody>
            <a:bodyPr wrap="none" rtlCol="0">
              <a:spAutoFit/>
            </a:bodyPr>
            <a:lstStyle/>
            <a:p>
              <a:r>
                <a:rPr lang="sv-SE" dirty="0">
                  <a:solidFill>
                    <a:srgbClr val="C00000"/>
                  </a:solidFill>
                </a:rPr>
                <a:t>3</a:t>
              </a:r>
            </a:p>
          </p:txBody>
        </p:sp>
        <p:sp>
          <p:nvSpPr>
            <p:cNvPr id="15" name="TextBox 14">
              <a:extLst>
                <a:ext uri="{FF2B5EF4-FFF2-40B4-BE49-F238E27FC236}">
                  <a16:creationId xmlns:a16="http://schemas.microsoft.com/office/drawing/2014/main" id="{43930F65-F620-3445-8D35-C48609DE35C4}"/>
                </a:ext>
              </a:extLst>
            </p:cNvPr>
            <p:cNvSpPr txBox="1"/>
            <p:nvPr/>
          </p:nvSpPr>
          <p:spPr>
            <a:xfrm>
              <a:off x="2303800" y="3431672"/>
              <a:ext cx="301686" cy="369332"/>
            </a:xfrm>
            <a:prstGeom prst="rect">
              <a:avLst/>
            </a:prstGeom>
            <a:noFill/>
          </p:spPr>
          <p:txBody>
            <a:bodyPr wrap="none" rtlCol="0">
              <a:spAutoFit/>
            </a:bodyPr>
            <a:lstStyle/>
            <a:p>
              <a:r>
                <a:rPr lang="sv-SE" dirty="0">
                  <a:solidFill>
                    <a:schemeClr val="accent1"/>
                  </a:solidFill>
                </a:rPr>
                <a:t>4</a:t>
              </a:r>
            </a:p>
          </p:txBody>
        </p:sp>
      </p:grpSp>
      <p:sp>
        <p:nvSpPr>
          <p:cNvPr id="11" name="TextBox 10"/>
          <p:cNvSpPr txBox="1"/>
          <p:nvPr/>
        </p:nvSpPr>
        <p:spPr>
          <a:xfrm>
            <a:off x="7164289" y="2476877"/>
            <a:ext cx="978550" cy="369332"/>
          </a:xfrm>
          <a:prstGeom prst="rect">
            <a:avLst/>
          </a:prstGeom>
          <a:solidFill>
            <a:schemeClr val="bg1"/>
          </a:solidFill>
        </p:spPr>
        <p:txBody>
          <a:bodyPr wrap="square" rtlCol="0">
            <a:spAutoFit/>
          </a:bodyPr>
          <a:lstStyle/>
          <a:p>
            <a:r>
              <a:rPr lang="en-US" dirty="0">
                <a:latin typeface="Symbol" charset="2"/>
                <a:ea typeface="Symbol" charset="2"/>
                <a:cs typeface="Symbol" charset="2"/>
              </a:rPr>
              <a:t>c</a:t>
            </a:r>
            <a:r>
              <a:rPr lang="en-US" baseline="30000" dirty="0"/>
              <a:t>2</a:t>
            </a:r>
            <a:r>
              <a:rPr lang="en-US" dirty="0"/>
              <a:t>= 0.83</a:t>
            </a:r>
          </a:p>
        </p:txBody>
      </p:sp>
      <p:sp>
        <p:nvSpPr>
          <p:cNvPr id="26" name="TextBox 25">
            <a:extLst>
              <a:ext uri="{FF2B5EF4-FFF2-40B4-BE49-F238E27FC236}">
                <a16:creationId xmlns:a16="http://schemas.microsoft.com/office/drawing/2014/main" id="{0526E181-7B69-AE47-94FF-E26C4F510497}"/>
              </a:ext>
            </a:extLst>
          </p:cNvPr>
          <p:cNvSpPr txBox="1"/>
          <p:nvPr/>
        </p:nvSpPr>
        <p:spPr>
          <a:xfrm>
            <a:off x="4355976" y="2087344"/>
            <a:ext cx="1031051" cy="369332"/>
          </a:xfrm>
          <a:prstGeom prst="rect">
            <a:avLst/>
          </a:prstGeom>
          <a:noFill/>
        </p:spPr>
        <p:txBody>
          <a:bodyPr wrap="none" rtlCol="0">
            <a:spAutoFit/>
          </a:bodyPr>
          <a:lstStyle/>
          <a:p>
            <a:r>
              <a:rPr lang="sv-SE" dirty="0"/>
              <a:t>JSD=0.07</a:t>
            </a:r>
          </a:p>
        </p:txBody>
      </p:sp>
      <p:cxnSp>
        <p:nvCxnSpPr>
          <p:cNvPr id="4" name="Straight Connector 3">
            <a:extLst>
              <a:ext uri="{FF2B5EF4-FFF2-40B4-BE49-F238E27FC236}">
                <a16:creationId xmlns:a16="http://schemas.microsoft.com/office/drawing/2014/main" id="{E048DB5C-1107-3745-A592-045BA663077D}"/>
              </a:ext>
            </a:extLst>
          </p:cNvPr>
          <p:cNvCxnSpPr/>
          <p:nvPr/>
        </p:nvCxnSpPr>
        <p:spPr>
          <a:xfrm>
            <a:off x="6012160" y="5229200"/>
            <a:ext cx="2255686" cy="0"/>
          </a:xfrm>
          <a:prstGeom prst="line">
            <a:avLst/>
          </a:prstGeom>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EBDC5ED5-AC7C-9A4C-8D06-E42072B196C6}"/>
              </a:ext>
            </a:extLst>
          </p:cNvPr>
          <p:cNvSpPr/>
          <p:nvPr/>
        </p:nvSpPr>
        <p:spPr>
          <a:xfrm>
            <a:off x="5508104" y="4365104"/>
            <a:ext cx="360040" cy="359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739851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79512" y="274638"/>
            <a:ext cx="7416824" cy="1143000"/>
          </a:xfrm>
        </p:spPr>
        <p:txBody>
          <a:bodyPr>
            <a:normAutofit/>
          </a:bodyPr>
          <a:lstStyle/>
          <a:p>
            <a:r>
              <a:rPr lang="en-US" sz="2800" dirty="0"/>
              <a:t>Combination of different data sources explains SAXS data equally well</a:t>
            </a:r>
          </a:p>
        </p:txBody>
      </p:sp>
      <p:sp>
        <p:nvSpPr>
          <p:cNvPr id="11" name="Rectangle 10"/>
          <p:cNvSpPr/>
          <p:nvPr/>
        </p:nvSpPr>
        <p:spPr>
          <a:xfrm>
            <a:off x="8129660" y="5868568"/>
            <a:ext cx="69703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AD0B316-470B-DB42-BC11-61391B286AA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9511" y="1571385"/>
            <a:ext cx="6119833" cy="4737935"/>
          </a:xfrm>
          <a:prstGeom prst="rect">
            <a:avLst/>
          </a:prstGeom>
        </p:spPr>
      </p:pic>
      <p:sp>
        <p:nvSpPr>
          <p:cNvPr id="2" name="TextBox 1">
            <a:extLst>
              <a:ext uri="{FF2B5EF4-FFF2-40B4-BE49-F238E27FC236}">
                <a16:creationId xmlns:a16="http://schemas.microsoft.com/office/drawing/2014/main" id="{F59C4C83-9710-3544-8123-A3D4C9568520}"/>
              </a:ext>
            </a:extLst>
          </p:cNvPr>
          <p:cNvSpPr txBox="1"/>
          <p:nvPr/>
        </p:nvSpPr>
        <p:spPr>
          <a:xfrm>
            <a:off x="517372" y="6184338"/>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0.83</a:t>
            </a:r>
          </a:p>
        </p:txBody>
      </p:sp>
      <p:sp>
        <p:nvSpPr>
          <p:cNvPr id="8" name="TextBox 7">
            <a:extLst>
              <a:ext uri="{FF2B5EF4-FFF2-40B4-BE49-F238E27FC236}">
                <a16:creationId xmlns:a16="http://schemas.microsoft.com/office/drawing/2014/main" id="{8FBBCFFA-F989-E440-8E2D-D725E2BD428D}"/>
              </a:ext>
            </a:extLst>
          </p:cNvPr>
          <p:cNvSpPr txBox="1"/>
          <p:nvPr/>
        </p:nvSpPr>
        <p:spPr>
          <a:xfrm>
            <a:off x="2005117" y="6186790"/>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0.87</a:t>
            </a:r>
          </a:p>
        </p:txBody>
      </p:sp>
      <p:sp>
        <p:nvSpPr>
          <p:cNvPr id="9" name="TextBox 8">
            <a:extLst>
              <a:ext uri="{FF2B5EF4-FFF2-40B4-BE49-F238E27FC236}">
                <a16:creationId xmlns:a16="http://schemas.microsoft.com/office/drawing/2014/main" id="{19427D6E-5568-824B-9DE4-3E53A10BBC64}"/>
              </a:ext>
            </a:extLst>
          </p:cNvPr>
          <p:cNvSpPr txBox="1"/>
          <p:nvPr/>
        </p:nvSpPr>
        <p:spPr>
          <a:xfrm>
            <a:off x="3544340" y="6186790"/>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0.81</a:t>
            </a:r>
          </a:p>
        </p:txBody>
      </p:sp>
      <p:sp>
        <p:nvSpPr>
          <p:cNvPr id="10" name="TextBox 9">
            <a:extLst>
              <a:ext uri="{FF2B5EF4-FFF2-40B4-BE49-F238E27FC236}">
                <a16:creationId xmlns:a16="http://schemas.microsoft.com/office/drawing/2014/main" id="{6BC482A6-25F7-F44C-9690-4FAFA841F899}"/>
              </a:ext>
            </a:extLst>
          </p:cNvPr>
          <p:cNvSpPr txBox="1"/>
          <p:nvPr/>
        </p:nvSpPr>
        <p:spPr>
          <a:xfrm>
            <a:off x="5101461" y="6153053"/>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0.87</a:t>
            </a:r>
          </a:p>
        </p:txBody>
      </p:sp>
      <p:sp>
        <p:nvSpPr>
          <p:cNvPr id="12" name="TextBox 11">
            <a:extLst>
              <a:ext uri="{FF2B5EF4-FFF2-40B4-BE49-F238E27FC236}">
                <a16:creationId xmlns:a16="http://schemas.microsoft.com/office/drawing/2014/main" id="{1C6611C5-7080-C64F-A720-443B224B8F0A}"/>
              </a:ext>
            </a:extLst>
          </p:cNvPr>
          <p:cNvSpPr txBox="1"/>
          <p:nvPr/>
        </p:nvSpPr>
        <p:spPr>
          <a:xfrm>
            <a:off x="7066128" y="1571386"/>
            <a:ext cx="2077872" cy="1569660"/>
          </a:xfrm>
          <a:prstGeom prst="rect">
            <a:avLst/>
          </a:prstGeom>
          <a:noFill/>
        </p:spPr>
        <p:txBody>
          <a:bodyPr wrap="square" rtlCol="0">
            <a:spAutoFit/>
          </a:bodyPr>
          <a:lstStyle/>
          <a:p>
            <a:r>
              <a:rPr lang="en-US" sz="1600" dirty="0"/>
              <a:t>energy = energy from molecular simulations</a:t>
            </a:r>
          </a:p>
          <a:p>
            <a:r>
              <a:rPr lang="en-US" sz="1600" dirty="0"/>
              <a:t>CS = NMR chemical shifts</a:t>
            </a:r>
          </a:p>
          <a:p>
            <a:r>
              <a:rPr lang="en-US" sz="1600" dirty="0"/>
              <a:t>JSD = Jensen-Shannon weights divergence </a:t>
            </a:r>
          </a:p>
        </p:txBody>
      </p:sp>
      <p:sp>
        <p:nvSpPr>
          <p:cNvPr id="4" name="Rectangle 3">
            <a:extLst>
              <a:ext uri="{FF2B5EF4-FFF2-40B4-BE49-F238E27FC236}">
                <a16:creationId xmlns:a16="http://schemas.microsoft.com/office/drawing/2014/main" id="{7D512B5B-6FEE-704D-AE5C-935E828E07D3}"/>
              </a:ext>
            </a:extLst>
          </p:cNvPr>
          <p:cNvSpPr/>
          <p:nvPr/>
        </p:nvSpPr>
        <p:spPr>
          <a:xfrm>
            <a:off x="107504" y="1571386"/>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a:extLst>
              <a:ext uri="{FF2B5EF4-FFF2-40B4-BE49-F238E27FC236}">
                <a16:creationId xmlns:a16="http://schemas.microsoft.com/office/drawing/2014/main" id="{A4C95A0D-6ABF-B147-98C3-D28022EB5696}"/>
              </a:ext>
            </a:extLst>
          </p:cNvPr>
          <p:cNvSpPr/>
          <p:nvPr/>
        </p:nvSpPr>
        <p:spPr>
          <a:xfrm>
            <a:off x="1574969" y="1571386"/>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13">
            <a:extLst>
              <a:ext uri="{FF2B5EF4-FFF2-40B4-BE49-F238E27FC236}">
                <a16:creationId xmlns:a16="http://schemas.microsoft.com/office/drawing/2014/main" id="{5131BCE1-BF03-AF4E-A3EC-66F598BCA4D2}"/>
              </a:ext>
            </a:extLst>
          </p:cNvPr>
          <p:cNvSpPr/>
          <p:nvPr/>
        </p:nvSpPr>
        <p:spPr>
          <a:xfrm>
            <a:off x="3159145" y="1571386"/>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14">
            <a:extLst>
              <a:ext uri="{FF2B5EF4-FFF2-40B4-BE49-F238E27FC236}">
                <a16:creationId xmlns:a16="http://schemas.microsoft.com/office/drawing/2014/main" id="{7A47D62F-7174-1C4A-A027-A3C2E5D8F055}"/>
              </a:ext>
            </a:extLst>
          </p:cNvPr>
          <p:cNvSpPr/>
          <p:nvPr/>
        </p:nvSpPr>
        <p:spPr>
          <a:xfrm>
            <a:off x="4599305" y="1571386"/>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a:extLst>
              <a:ext uri="{FF2B5EF4-FFF2-40B4-BE49-F238E27FC236}">
                <a16:creationId xmlns:a16="http://schemas.microsoft.com/office/drawing/2014/main" id="{599656E2-DFE6-854A-B25C-997553A03F74}"/>
              </a:ext>
            </a:extLst>
          </p:cNvPr>
          <p:cNvSpPr/>
          <p:nvPr/>
        </p:nvSpPr>
        <p:spPr>
          <a:xfrm>
            <a:off x="13144" y="3515602"/>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a:extLst>
              <a:ext uri="{FF2B5EF4-FFF2-40B4-BE49-F238E27FC236}">
                <a16:creationId xmlns:a16="http://schemas.microsoft.com/office/drawing/2014/main" id="{A6452C59-7181-2A42-8773-7BF1047DF9B9}"/>
              </a:ext>
            </a:extLst>
          </p:cNvPr>
          <p:cNvSpPr/>
          <p:nvPr/>
        </p:nvSpPr>
        <p:spPr>
          <a:xfrm>
            <a:off x="1646977" y="3515602"/>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17">
            <a:extLst>
              <a:ext uri="{FF2B5EF4-FFF2-40B4-BE49-F238E27FC236}">
                <a16:creationId xmlns:a16="http://schemas.microsoft.com/office/drawing/2014/main" id="{97F3688D-40CD-114B-B64D-4AA68E28BD86}"/>
              </a:ext>
            </a:extLst>
          </p:cNvPr>
          <p:cNvSpPr/>
          <p:nvPr/>
        </p:nvSpPr>
        <p:spPr>
          <a:xfrm>
            <a:off x="3231153" y="3515602"/>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18">
            <a:extLst>
              <a:ext uri="{FF2B5EF4-FFF2-40B4-BE49-F238E27FC236}">
                <a16:creationId xmlns:a16="http://schemas.microsoft.com/office/drawing/2014/main" id="{80278439-1DBD-8644-AED7-ECB2F25FDDFD}"/>
              </a:ext>
            </a:extLst>
          </p:cNvPr>
          <p:cNvSpPr/>
          <p:nvPr/>
        </p:nvSpPr>
        <p:spPr>
          <a:xfrm>
            <a:off x="4743321" y="3515602"/>
            <a:ext cx="332735" cy="27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842435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129660" y="5868568"/>
            <a:ext cx="69703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23528" y="1564013"/>
            <a:ext cx="5505082" cy="4350273"/>
          </a:xfrm>
          <a:prstGeom prst="rect">
            <a:avLst/>
          </a:prstGeom>
        </p:spPr>
      </p:pic>
      <p:sp>
        <p:nvSpPr>
          <p:cNvPr id="8" name="Title 1">
            <a:extLst>
              <a:ext uri="{FF2B5EF4-FFF2-40B4-BE49-F238E27FC236}">
                <a16:creationId xmlns:a16="http://schemas.microsoft.com/office/drawing/2014/main" id="{633FDC87-7935-A84F-89AB-D5E0461E9E92}"/>
              </a:ext>
            </a:extLst>
          </p:cNvPr>
          <p:cNvSpPr>
            <a:spLocks noGrp="1"/>
          </p:cNvSpPr>
          <p:nvPr>
            <p:ph type="title"/>
          </p:nvPr>
        </p:nvSpPr>
        <p:spPr>
          <a:xfrm>
            <a:off x="179512" y="274638"/>
            <a:ext cx="7416824" cy="1143000"/>
          </a:xfrm>
        </p:spPr>
        <p:txBody>
          <a:bodyPr>
            <a:normAutofit/>
          </a:bodyPr>
          <a:lstStyle/>
          <a:p>
            <a:r>
              <a:rPr lang="en-US" sz="2800" dirty="0"/>
              <a:t>Combination of different data sources improves definition of 𝛥mC2 ensemble</a:t>
            </a:r>
          </a:p>
        </p:txBody>
      </p:sp>
      <p:sp>
        <p:nvSpPr>
          <p:cNvPr id="9" name="TextBox 8">
            <a:extLst>
              <a:ext uri="{FF2B5EF4-FFF2-40B4-BE49-F238E27FC236}">
                <a16:creationId xmlns:a16="http://schemas.microsoft.com/office/drawing/2014/main" id="{BE525D52-6B7F-4848-A88A-133021A0D9DA}"/>
              </a:ext>
            </a:extLst>
          </p:cNvPr>
          <p:cNvSpPr txBox="1"/>
          <p:nvPr/>
        </p:nvSpPr>
        <p:spPr>
          <a:xfrm>
            <a:off x="1547664" y="6372036"/>
            <a:ext cx="7670409" cy="369332"/>
          </a:xfrm>
          <a:prstGeom prst="rect">
            <a:avLst/>
          </a:prstGeom>
          <a:noFill/>
        </p:spPr>
        <p:txBody>
          <a:bodyPr wrap="square" rtlCol="0">
            <a:spAutoFit/>
          </a:bodyPr>
          <a:lstStyle/>
          <a:p>
            <a:pPr algn="just"/>
            <a:r>
              <a:rPr lang="en-US" i="1" dirty="0"/>
              <a:t>The drop in 𝞆</a:t>
            </a:r>
            <a:r>
              <a:rPr lang="en-US" i="1" baseline="30000" dirty="0"/>
              <a:t>2 </a:t>
            </a:r>
            <a:r>
              <a:rPr lang="en-US" i="1" dirty="0"/>
              <a:t>is the result in the improved quality of ensemble</a:t>
            </a:r>
          </a:p>
        </p:txBody>
      </p:sp>
      <p:sp>
        <p:nvSpPr>
          <p:cNvPr id="10" name="TextBox 9">
            <a:extLst>
              <a:ext uri="{FF2B5EF4-FFF2-40B4-BE49-F238E27FC236}">
                <a16:creationId xmlns:a16="http://schemas.microsoft.com/office/drawing/2014/main" id="{FADCE097-4C59-2E47-B0D4-52B9184F4171}"/>
              </a:ext>
            </a:extLst>
          </p:cNvPr>
          <p:cNvSpPr txBox="1"/>
          <p:nvPr/>
        </p:nvSpPr>
        <p:spPr>
          <a:xfrm>
            <a:off x="7066128" y="1540347"/>
            <a:ext cx="2077872" cy="1569660"/>
          </a:xfrm>
          <a:prstGeom prst="rect">
            <a:avLst/>
          </a:prstGeom>
          <a:noFill/>
        </p:spPr>
        <p:txBody>
          <a:bodyPr wrap="square" rtlCol="0">
            <a:spAutoFit/>
          </a:bodyPr>
          <a:lstStyle/>
          <a:p>
            <a:r>
              <a:rPr lang="en-US" sz="1600" dirty="0"/>
              <a:t>energy = energy from molecular simulations</a:t>
            </a:r>
          </a:p>
          <a:p>
            <a:r>
              <a:rPr lang="en-US" sz="1600" dirty="0"/>
              <a:t>CS = NMR chemical shifts</a:t>
            </a:r>
          </a:p>
          <a:p>
            <a:r>
              <a:rPr lang="en-US" sz="1600" dirty="0"/>
              <a:t>JSD = Jensen-Shannon weights divergence </a:t>
            </a:r>
          </a:p>
        </p:txBody>
      </p:sp>
      <p:sp>
        <p:nvSpPr>
          <p:cNvPr id="12" name="TextBox 11">
            <a:extLst>
              <a:ext uri="{FF2B5EF4-FFF2-40B4-BE49-F238E27FC236}">
                <a16:creationId xmlns:a16="http://schemas.microsoft.com/office/drawing/2014/main" id="{71A71466-EAB2-644A-916A-70ACCB0897F8}"/>
              </a:ext>
            </a:extLst>
          </p:cNvPr>
          <p:cNvSpPr txBox="1"/>
          <p:nvPr/>
        </p:nvSpPr>
        <p:spPr>
          <a:xfrm>
            <a:off x="633882" y="5875754"/>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latin typeface="Calibri" panose="020F0502020204030204" pitchFamily="34" charset="0"/>
                <a:cs typeface="Calibri" panose="020F0502020204030204" pitchFamily="34" charset="0"/>
              </a:rPr>
              <a:t>3.77</a:t>
            </a:r>
          </a:p>
        </p:txBody>
      </p:sp>
      <p:sp>
        <p:nvSpPr>
          <p:cNvPr id="13" name="TextBox 12">
            <a:extLst>
              <a:ext uri="{FF2B5EF4-FFF2-40B4-BE49-F238E27FC236}">
                <a16:creationId xmlns:a16="http://schemas.microsoft.com/office/drawing/2014/main" id="{EA980BE1-0C99-7547-8A93-8145435AF958}"/>
              </a:ext>
            </a:extLst>
          </p:cNvPr>
          <p:cNvSpPr txBox="1"/>
          <p:nvPr/>
        </p:nvSpPr>
        <p:spPr>
          <a:xfrm>
            <a:off x="2018600" y="5868568"/>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3.55</a:t>
            </a:r>
          </a:p>
        </p:txBody>
      </p:sp>
      <p:sp>
        <p:nvSpPr>
          <p:cNvPr id="14" name="TextBox 13">
            <a:extLst>
              <a:ext uri="{FF2B5EF4-FFF2-40B4-BE49-F238E27FC236}">
                <a16:creationId xmlns:a16="http://schemas.microsoft.com/office/drawing/2014/main" id="{3CB45F22-5BCB-134F-A08F-129765310E57}"/>
              </a:ext>
            </a:extLst>
          </p:cNvPr>
          <p:cNvSpPr txBox="1"/>
          <p:nvPr/>
        </p:nvSpPr>
        <p:spPr>
          <a:xfrm>
            <a:off x="3328865" y="5881636"/>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3.81</a:t>
            </a:r>
          </a:p>
        </p:txBody>
      </p:sp>
      <p:sp>
        <p:nvSpPr>
          <p:cNvPr id="15" name="TextBox 14">
            <a:extLst>
              <a:ext uri="{FF2B5EF4-FFF2-40B4-BE49-F238E27FC236}">
                <a16:creationId xmlns:a16="http://schemas.microsoft.com/office/drawing/2014/main" id="{64162802-5A3A-8B48-A427-29E8BCA0D147}"/>
              </a:ext>
            </a:extLst>
          </p:cNvPr>
          <p:cNvSpPr txBox="1"/>
          <p:nvPr/>
        </p:nvSpPr>
        <p:spPr>
          <a:xfrm>
            <a:off x="4607281" y="5868568"/>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3.56</a:t>
            </a:r>
          </a:p>
        </p:txBody>
      </p:sp>
    </p:spTree>
    <p:extLst>
      <p:ext uri="{BB962C8B-B14F-4D97-AF65-F5344CB8AC3E}">
        <p14:creationId xmlns:p14="http://schemas.microsoft.com/office/powerpoint/2010/main" val="311927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I </a:t>
            </a:r>
          </a:p>
        </p:txBody>
      </p:sp>
      <p:sp>
        <p:nvSpPr>
          <p:cNvPr id="3" name="Content Placeholder 2"/>
          <p:cNvSpPr>
            <a:spLocks noGrp="1"/>
          </p:cNvSpPr>
          <p:nvPr>
            <p:ph idx="1"/>
          </p:nvPr>
        </p:nvSpPr>
        <p:spPr/>
        <p:txBody>
          <a:bodyPr>
            <a:normAutofit/>
          </a:bodyPr>
          <a:lstStyle/>
          <a:p>
            <a:pPr marL="0" indent="0">
              <a:buNone/>
            </a:pPr>
            <a:r>
              <a:rPr lang="en-US" sz="2400" dirty="0"/>
              <a:t>Bayesian Inference:</a:t>
            </a:r>
          </a:p>
          <a:p>
            <a:r>
              <a:rPr lang="en-US" sz="2400" dirty="0"/>
              <a:t>can be used to optimally balance model complexity and fit to experimental data</a:t>
            </a:r>
          </a:p>
          <a:p>
            <a:r>
              <a:rPr lang="en-US" sz="2400" dirty="0"/>
              <a:t>gives information about the uncertainty of inferred ensembles and parameters</a:t>
            </a:r>
          </a:p>
          <a:p>
            <a:r>
              <a:rPr lang="en-US" sz="2400" dirty="0"/>
              <a:t>allows for combining information from different data sources in one model</a:t>
            </a:r>
          </a:p>
          <a:p>
            <a:endParaRPr lang="en-US" sz="2400" dirty="0"/>
          </a:p>
          <a:p>
            <a:pPr marL="0" indent="0">
              <a:buNone/>
            </a:pPr>
            <a:r>
              <a:rPr lang="en-US" sz="2400" dirty="0"/>
              <a:t>Our method combines the speed of alternative methods with the benefits of Bayesian inference</a:t>
            </a:r>
          </a:p>
        </p:txBody>
      </p:sp>
      <p:sp>
        <p:nvSpPr>
          <p:cNvPr id="4" name="Slide Number Placeholder 3"/>
          <p:cNvSpPr>
            <a:spLocks noGrp="1"/>
          </p:cNvSpPr>
          <p:nvPr>
            <p:ph type="sldNum" sz="quarter" idx="12"/>
          </p:nvPr>
        </p:nvSpPr>
        <p:spPr/>
        <p:txBody>
          <a:bodyPr/>
          <a:lstStyle/>
          <a:p>
            <a:fld id="{551115BC-487E-4422-894C-CB7CD3E79223}" type="slidenum">
              <a:rPr lang="sv-SE" smtClean="0"/>
              <a:t>25</a:t>
            </a:fld>
            <a:endParaRPr lang="sv-SE" dirty="0"/>
          </a:p>
        </p:txBody>
      </p:sp>
    </p:spTree>
    <p:extLst>
      <p:ext uri="{BB962C8B-B14F-4D97-AF65-F5344CB8AC3E}">
        <p14:creationId xmlns:p14="http://schemas.microsoft.com/office/powerpoint/2010/main" val="1861476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AAED-8C30-404F-90E0-CF45EF2AD84A}"/>
              </a:ext>
            </a:extLst>
          </p:cNvPr>
          <p:cNvSpPr>
            <a:spLocks noGrp="1"/>
          </p:cNvSpPr>
          <p:nvPr>
            <p:ph type="title"/>
          </p:nvPr>
        </p:nvSpPr>
        <p:spPr/>
        <p:txBody>
          <a:bodyPr/>
          <a:lstStyle/>
          <a:p>
            <a:r>
              <a:rPr lang="en-US" dirty="0"/>
              <a:t>Method is available for download</a:t>
            </a:r>
          </a:p>
        </p:txBody>
      </p:sp>
      <p:sp>
        <p:nvSpPr>
          <p:cNvPr id="4" name="Slide Number Placeholder 3">
            <a:extLst>
              <a:ext uri="{FF2B5EF4-FFF2-40B4-BE49-F238E27FC236}">
                <a16:creationId xmlns:a16="http://schemas.microsoft.com/office/drawing/2014/main" id="{B3D5959F-82F1-ED47-8F74-8460D9A676E8}"/>
              </a:ext>
            </a:extLst>
          </p:cNvPr>
          <p:cNvSpPr>
            <a:spLocks noGrp="1"/>
          </p:cNvSpPr>
          <p:nvPr>
            <p:ph type="sldNum" sz="quarter" idx="12"/>
          </p:nvPr>
        </p:nvSpPr>
        <p:spPr/>
        <p:txBody>
          <a:bodyPr/>
          <a:lstStyle/>
          <a:p>
            <a:fld id="{551115BC-487E-4422-894C-CB7CD3E79223}" type="slidenum">
              <a:rPr lang="en-GB" noProof="0" smtClean="0"/>
              <a:t>26</a:t>
            </a:fld>
            <a:endParaRPr lang="en-GB" noProof="0"/>
          </a:p>
        </p:txBody>
      </p:sp>
      <p:sp>
        <p:nvSpPr>
          <p:cNvPr id="5" name="TextBox 4">
            <a:extLst>
              <a:ext uri="{FF2B5EF4-FFF2-40B4-BE49-F238E27FC236}">
                <a16:creationId xmlns:a16="http://schemas.microsoft.com/office/drawing/2014/main" id="{007EE38A-2AD7-EB42-A4C9-1E0D9B96B243}"/>
              </a:ext>
            </a:extLst>
          </p:cNvPr>
          <p:cNvSpPr txBox="1"/>
          <p:nvPr/>
        </p:nvSpPr>
        <p:spPr>
          <a:xfrm>
            <a:off x="557447" y="1533301"/>
            <a:ext cx="4518609" cy="461665"/>
          </a:xfrm>
          <a:prstGeom prst="rect">
            <a:avLst/>
          </a:prstGeom>
          <a:noFill/>
        </p:spPr>
        <p:txBody>
          <a:bodyPr wrap="none" rtlCol="0">
            <a:spAutoFit/>
          </a:bodyPr>
          <a:lstStyle/>
          <a:p>
            <a:r>
              <a:rPr lang="en-US" sz="2400" dirty="0"/>
              <a:t>https://</a:t>
            </a:r>
            <a:r>
              <a:rPr lang="en-US" sz="2400" dirty="0" err="1"/>
              <a:t>andre-lab.github.io</a:t>
            </a:r>
            <a:r>
              <a:rPr lang="en-US" sz="2400" dirty="0"/>
              <a:t>/</a:t>
            </a:r>
            <a:r>
              <a:rPr lang="en-US" sz="2400" dirty="0" err="1"/>
              <a:t>bioce</a:t>
            </a:r>
            <a:r>
              <a:rPr lang="en-US" sz="2400" dirty="0"/>
              <a:t>/ </a:t>
            </a:r>
          </a:p>
        </p:txBody>
      </p:sp>
      <p:pic>
        <p:nvPicPr>
          <p:cNvPr id="7" name="Picture 6">
            <a:extLst>
              <a:ext uri="{FF2B5EF4-FFF2-40B4-BE49-F238E27FC236}">
                <a16:creationId xmlns:a16="http://schemas.microsoft.com/office/drawing/2014/main" id="{F2CE2AFF-CF28-A642-833B-2290844E52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1600" y="2110629"/>
            <a:ext cx="7020272" cy="4624841"/>
          </a:xfrm>
          <a:prstGeom prst="rect">
            <a:avLst/>
          </a:prstGeom>
        </p:spPr>
      </p:pic>
    </p:spTree>
    <p:extLst>
      <p:ext uri="{BB962C8B-B14F-4D97-AF65-F5344CB8AC3E}">
        <p14:creationId xmlns:p14="http://schemas.microsoft.com/office/powerpoint/2010/main" val="3140563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D1C0-5B59-BB4F-B9C7-35627087B6FC}"/>
              </a:ext>
            </a:extLst>
          </p:cNvPr>
          <p:cNvSpPr>
            <a:spLocks noGrp="1"/>
          </p:cNvSpPr>
          <p:nvPr>
            <p:ph type="title"/>
          </p:nvPr>
        </p:nvSpPr>
        <p:spPr/>
        <p:txBody>
          <a:bodyPr/>
          <a:lstStyle/>
          <a:p>
            <a:r>
              <a:rPr lang="en-GB" dirty="0"/>
              <a:t>Exploring protein association pathways with time resolved SANS/SAXS </a:t>
            </a:r>
            <a:endParaRPr lang="sv-SE" dirty="0"/>
          </a:p>
        </p:txBody>
      </p:sp>
      <p:sp>
        <p:nvSpPr>
          <p:cNvPr id="4" name="Slide Number Placeholder 3">
            <a:extLst>
              <a:ext uri="{FF2B5EF4-FFF2-40B4-BE49-F238E27FC236}">
                <a16:creationId xmlns:a16="http://schemas.microsoft.com/office/drawing/2014/main" id="{876B7D81-56F3-6045-8B64-5CE35FD5D255}"/>
              </a:ext>
            </a:extLst>
          </p:cNvPr>
          <p:cNvSpPr>
            <a:spLocks noGrp="1"/>
          </p:cNvSpPr>
          <p:nvPr>
            <p:ph type="sldNum" sz="quarter" idx="12"/>
          </p:nvPr>
        </p:nvSpPr>
        <p:spPr/>
        <p:txBody>
          <a:bodyPr/>
          <a:lstStyle/>
          <a:p>
            <a:fld id="{551115BC-487E-4422-894C-CB7CD3E79223}" type="slidenum">
              <a:rPr lang="en-GB" noProof="0" smtClean="0"/>
              <a:t>27</a:t>
            </a:fld>
            <a:endParaRPr lang="en-GB" noProof="0"/>
          </a:p>
        </p:txBody>
      </p:sp>
      <p:sp>
        <p:nvSpPr>
          <p:cNvPr id="13" name="TextBox 12">
            <a:extLst>
              <a:ext uri="{FF2B5EF4-FFF2-40B4-BE49-F238E27FC236}">
                <a16:creationId xmlns:a16="http://schemas.microsoft.com/office/drawing/2014/main" id="{E29428B4-FE1A-8145-B870-70A2CD13BBC7}"/>
              </a:ext>
            </a:extLst>
          </p:cNvPr>
          <p:cNvSpPr txBox="1"/>
          <p:nvPr/>
        </p:nvSpPr>
        <p:spPr>
          <a:xfrm>
            <a:off x="799382" y="3568830"/>
            <a:ext cx="1636858" cy="646331"/>
          </a:xfrm>
          <a:prstGeom prst="rect">
            <a:avLst/>
          </a:prstGeom>
          <a:noFill/>
        </p:spPr>
        <p:txBody>
          <a:bodyPr wrap="none" rtlCol="0">
            <a:spAutoFit/>
          </a:bodyPr>
          <a:lstStyle/>
          <a:p>
            <a:r>
              <a:rPr lang="en-US" dirty="0" err="1"/>
              <a:t>Ingemar</a:t>
            </a:r>
            <a:r>
              <a:rPr lang="en-US" dirty="0"/>
              <a:t> André </a:t>
            </a:r>
          </a:p>
          <a:p>
            <a:pPr algn="ctr"/>
            <a:r>
              <a:rPr lang="en-US" dirty="0"/>
              <a:t>(LU)</a:t>
            </a:r>
          </a:p>
        </p:txBody>
      </p:sp>
      <p:sp>
        <p:nvSpPr>
          <p:cNvPr id="14" name="TextBox 13">
            <a:extLst>
              <a:ext uri="{FF2B5EF4-FFF2-40B4-BE49-F238E27FC236}">
                <a16:creationId xmlns:a16="http://schemas.microsoft.com/office/drawing/2014/main" id="{8BA9FD3C-A3B2-F14C-81E2-A339E13B9330}"/>
              </a:ext>
            </a:extLst>
          </p:cNvPr>
          <p:cNvSpPr txBox="1"/>
          <p:nvPr/>
        </p:nvSpPr>
        <p:spPr>
          <a:xfrm>
            <a:off x="4067944" y="3568830"/>
            <a:ext cx="1775230" cy="646331"/>
          </a:xfrm>
          <a:prstGeom prst="rect">
            <a:avLst/>
          </a:prstGeom>
          <a:noFill/>
        </p:spPr>
        <p:txBody>
          <a:bodyPr wrap="none" rtlCol="0">
            <a:spAutoFit/>
          </a:bodyPr>
          <a:lstStyle/>
          <a:p>
            <a:r>
              <a:rPr lang="en-US" dirty="0" err="1"/>
              <a:t>Najet</a:t>
            </a:r>
            <a:r>
              <a:rPr lang="en-US" dirty="0"/>
              <a:t> </a:t>
            </a:r>
            <a:r>
              <a:rPr lang="en-US" dirty="0" err="1"/>
              <a:t>Mahmoudi</a:t>
            </a:r>
            <a:endParaRPr lang="en-US" dirty="0"/>
          </a:p>
          <a:p>
            <a:pPr algn="ctr"/>
            <a:r>
              <a:rPr lang="en-US" dirty="0"/>
              <a:t>(ISIS)</a:t>
            </a:r>
          </a:p>
        </p:txBody>
      </p:sp>
      <p:sp>
        <p:nvSpPr>
          <p:cNvPr id="15" name="TextBox 14">
            <a:extLst>
              <a:ext uri="{FF2B5EF4-FFF2-40B4-BE49-F238E27FC236}">
                <a16:creationId xmlns:a16="http://schemas.microsoft.com/office/drawing/2014/main" id="{5896AC9D-2EDB-8846-AB46-21332C3BEA68}"/>
              </a:ext>
            </a:extLst>
          </p:cNvPr>
          <p:cNvSpPr txBox="1"/>
          <p:nvPr/>
        </p:nvSpPr>
        <p:spPr>
          <a:xfrm>
            <a:off x="5976413" y="3571056"/>
            <a:ext cx="1898340" cy="646331"/>
          </a:xfrm>
          <a:prstGeom prst="rect">
            <a:avLst/>
          </a:prstGeom>
          <a:noFill/>
        </p:spPr>
        <p:txBody>
          <a:bodyPr wrap="none" rtlCol="0">
            <a:spAutoFit/>
          </a:bodyPr>
          <a:lstStyle/>
          <a:p>
            <a:r>
              <a:rPr lang="en-US" dirty="0"/>
              <a:t>Thomas Holm Rod</a:t>
            </a:r>
          </a:p>
          <a:p>
            <a:pPr algn="ctr"/>
            <a:r>
              <a:rPr lang="en-US" dirty="0"/>
              <a:t>(ESS)</a:t>
            </a:r>
          </a:p>
        </p:txBody>
      </p:sp>
      <p:pic>
        <p:nvPicPr>
          <p:cNvPr id="16" name="Picture 4" descr="ttps://media.licdn.com/mpr/mpr/shrinknp_200_200/p/3/005/03b/17a/3a91c62.jpg">
            <a:extLst>
              <a:ext uri="{FF2B5EF4-FFF2-40B4-BE49-F238E27FC236}">
                <a16:creationId xmlns:a16="http://schemas.microsoft.com/office/drawing/2014/main" id="{43137E78-D79F-634D-AECC-714B01AD4A8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10747" y="1973061"/>
            <a:ext cx="1548983" cy="1490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ttp://neutronsources.org/index.php?rex_img_type=content_noresize&amp;rex_img_file=group_leaders_620.jpg">
            <a:extLst>
              <a:ext uri="{FF2B5EF4-FFF2-40B4-BE49-F238E27FC236}">
                <a16:creationId xmlns:a16="http://schemas.microsoft.com/office/drawing/2014/main" id="{73D23C2A-FB2A-2448-8F81-316174EA10B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889396" y="1973061"/>
            <a:ext cx="2197010" cy="155449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5A26A3E-9C0E-144A-A2C8-AF707CFA2F17}"/>
              </a:ext>
            </a:extLst>
          </p:cNvPr>
          <p:cNvSpPr txBox="1"/>
          <p:nvPr/>
        </p:nvSpPr>
        <p:spPr>
          <a:xfrm>
            <a:off x="2549127" y="3568830"/>
            <a:ext cx="1302793" cy="646331"/>
          </a:xfrm>
          <a:prstGeom prst="rect">
            <a:avLst/>
          </a:prstGeom>
          <a:noFill/>
        </p:spPr>
        <p:txBody>
          <a:bodyPr wrap="none" rtlCol="0">
            <a:spAutoFit/>
          </a:bodyPr>
          <a:lstStyle/>
          <a:p>
            <a:r>
              <a:rPr lang="en-US" dirty="0"/>
              <a:t>Ryan Olivier</a:t>
            </a:r>
          </a:p>
          <a:p>
            <a:pPr algn="ctr"/>
            <a:r>
              <a:rPr lang="en-US" dirty="0"/>
              <a:t>(LU)</a:t>
            </a:r>
          </a:p>
        </p:txBody>
      </p:sp>
      <p:pic>
        <p:nvPicPr>
          <p:cNvPr id="19" name="Picture 2" descr="https://static.wixstatic.com/media/afa3ea_81e087cc88e74010bf7bd8cb77e3f871%7Emv2_d_3024_4032_s_4_2.jpg/v1/fill/w_127,h_169,al_c,q_80,usm_0.66_1.00_0.01/afa3ea_81e087cc88e74010bf7bd8cb77e3f871%7Emv2_d_3024_4032_s_4_2.jpg">
            <a:extLst>
              <a:ext uri="{FF2B5EF4-FFF2-40B4-BE49-F238E27FC236}">
                <a16:creationId xmlns:a16="http://schemas.microsoft.com/office/drawing/2014/main" id="{E1A5B3B8-FED6-6744-AEA5-BC4EF4D5FD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5942" y="1944297"/>
            <a:ext cx="1187330" cy="15799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27332F5-6F02-154B-81BB-2ADA48235C9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58787" y="1973061"/>
            <a:ext cx="1293133" cy="1551226"/>
          </a:xfrm>
          <a:prstGeom prst="rect">
            <a:avLst/>
          </a:prstGeom>
        </p:spPr>
      </p:pic>
      <p:pic>
        <p:nvPicPr>
          <p:cNvPr id="23" name="Picture 22">
            <a:extLst>
              <a:ext uri="{FF2B5EF4-FFF2-40B4-BE49-F238E27FC236}">
                <a16:creationId xmlns:a16="http://schemas.microsoft.com/office/drawing/2014/main" id="{82D33385-2F82-AB41-8AF8-84715D37AC7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rot="10800000" flipH="1" flipV="1">
            <a:off x="755576" y="6167016"/>
            <a:ext cx="514357" cy="646360"/>
          </a:xfrm>
          <a:prstGeom prst="rect">
            <a:avLst/>
          </a:prstGeom>
        </p:spPr>
      </p:pic>
      <p:pic>
        <p:nvPicPr>
          <p:cNvPr id="24" name="Picture 23" descr="ESS_Logo_Frugal_Blue_cmyk.eps">
            <a:extLst>
              <a:ext uri="{FF2B5EF4-FFF2-40B4-BE49-F238E27FC236}">
                <a16:creationId xmlns:a16="http://schemas.microsoft.com/office/drawing/2014/main" id="{A6BAE3B4-2C78-A44E-AFDF-603396FBD0A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64566" y="6212503"/>
            <a:ext cx="1022844" cy="548564"/>
          </a:xfrm>
          <a:prstGeom prst="rect">
            <a:avLst/>
          </a:prstGeom>
        </p:spPr>
      </p:pic>
      <p:pic>
        <p:nvPicPr>
          <p:cNvPr id="25" name="Picture 24">
            <a:extLst>
              <a:ext uri="{FF2B5EF4-FFF2-40B4-BE49-F238E27FC236}">
                <a16:creationId xmlns:a16="http://schemas.microsoft.com/office/drawing/2014/main" id="{9E9220F1-0D99-694C-9F04-2E15FF7F2BF8}"/>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4087893" y="6249152"/>
            <a:ext cx="1045955" cy="422405"/>
          </a:xfrm>
          <a:prstGeom prst="rect">
            <a:avLst/>
          </a:prstGeom>
        </p:spPr>
      </p:pic>
      <p:pic>
        <p:nvPicPr>
          <p:cNvPr id="1026" name="Picture 2" descr="https://synbio.ku.dk/researchers/lise_arleth/Lise_Arleth.png">
            <a:extLst>
              <a:ext uri="{FF2B5EF4-FFF2-40B4-BE49-F238E27FC236}">
                <a16:creationId xmlns:a16="http://schemas.microsoft.com/office/drawing/2014/main" id="{D801F67D-7B12-C045-A979-B1EDDF7FF953}"/>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20500" y="4230985"/>
            <a:ext cx="1007684" cy="1325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8FD6EF-AD28-954B-9F29-65CC1126DDC7}"/>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937403" y="5923221"/>
            <a:ext cx="648008" cy="798254"/>
          </a:xfrm>
          <a:prstGeom prst="rect">
            <a:avLst/>
          </a:prstGeom>
        </p:spPr>
      </p:pic>
      <p:pic>
        <p:nvPicPr>
          <p:cNvPr id="1030" name="Picture 6" descr="https://www.chalmers.se/_layouts/ChalmersPublicWeb/Images/chalmers-avancez.png?v2">
            <a:extLst>
              <a:ext uri="{FF2B5EF4-FFF2-40B4-BE49-F238E27FC236}">
                <a16:creationId xmlns:a16="http://schemas.microsoft.com/office/drawing/2014/main" id="{310432A8-402B-BE48-948E-5252B85214AE}"/>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626248" y="6160498"/>
            <a:ext cx="689054" cy="6525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rtin Nors Pedersen">
            <a:extLst>
              <a:ext uri="{FF2B5EF4-FFF2-40B4-BE49-F238E27FC236}">
                <a16:creationId xmlns:a16="http://schemas.microsoft.com/office/drawing/2014/main" id="{11F8A610-62C7-2F4A-A055-0E86B2F2865B}"/>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3047991" y="4293096"/>
            <a:ext cx="1307985" cy="130798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9A8627A-1651-184E-A3E4-9FFE68DA3103}"/>
              </a:ext>
            </a:extLst>
          </p:cNvPr>
          <p:cNvSpPr txBox="1"/>
          <p:nvPr/>
        </p:nvSpPr>
        <p:spPr>
          <a:xfrm>
            <a:off x="2555776" y="5550027"/>
            <a:ext cx="2236766" cy="646331"/>
          </a:xfrm>
          <a:prstGeom prst="rect">
            <a:avLst/>
          </a:prstGeom>
          <a:noFill/>
        </p:spPr>
        <p:txBody>
          <a:bodyPr wrap="none" rtlCol="0">
            <a:spAutoFit/>
          </a:bodyPr>
          <a:lstStyle/>
          <a:p>
            <a:r>
              <a:rPr lang="en-US" dirty="0"/>
              <a:t>Martin </a:t>
            </a:r>
            <a:r>
              <a:rPr lang="en-US" dirty="0" err="1"/>
              <a:t>Nors</a:t>
            </a:r>
            <a:r>
              <a:rPr lang="en-US" dirty="0"/>
              <a:t> Pedersen</a:t>
            </a:r>
          </a:p>
          <a:p>
            <a:pPr algn="ctr"/>
            <a:r>
              <a:rPr lang="en-US" dirty="0"/>
              <a:t>(KU)</a:t>
            </a:r>
          </a:p>
        </p:txBody>
      </p:sp>
      <p:sp>
        <p:nvSpPr>
          <p:cNvPr id="30" name="TextBox 29">
            <a:extLst>
              <a:ext uri="{FF2B5EF4-FFF2-40B4-BE49-F238E27FC236}">
                <a16:creationId xmlns:a16="http://schemas.microsoft.com/office/drawing/2014/main" id="{119B3A5E-3D0C-3749-801D-799476E36B6F}"/>
              </a:ext>
            </a:extLst>
          </p:cNvPr>
          <p:cNvSpPr txBox="1"/>
          <p:nvPr/>
        </p:nvSpPr>
        <p:spPr>
          <a:xfrm>
            <a:off x="5148064" y="5524114"/>
            <a:ext cx="1172500" cy="646331"/>
          </a:xfrm>
          <a:prstGeom prst="rect">
            <a:avLst/>
          </a:prstGeom>
          <a:noFill/>
        </p:spPr>
        <p:txBody>
          <a:bodyPr wrap="none" rtlCol="0">
            <a:spAutoFit/>
          </a:bodyPr>
          <a:lstStyle/>
          <a:p>
            <a:r>
              <a:rPr lang="en-US" dirty="0" err="1"/>
              <a:t>Lise</a:t>
            </a:r>
            <a:r>
              <a:rPr lang="en-US" dirty="0"/>
              <a:t> </a:t>
            </a:r>
            <a:r>
              <a:rPr lang="en-US" dirty="0" err="1"/>
              <a:t>Arleth</a:t>
            </a:r>
            <a:endParaRPr lang="en-US" dirty="0"/>
          </a:p>
          <a:p>
            <a:pPr algn="ctr"/>
            <a:r>
              <a:rPr lang="en-US" dirty="0"/>
              <a:t>(KU)</a:t>
            </a:r>
          </a:p>
        </p:txBody>
      </p:sp>
    </p:spTree>
    <p:extLst>
      <p:ext uri="{BB962C8B-B14F-4D97-AF65-F5344CB8AC3E}">
        <p14:creationId xmlns:p14="http://schemas.microsoft.com/office/powerpoint/2010/main" val="2337807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a:t>Why to study protein association pathways?</a:t>
            </a:r>
          </a:p>
        </p:txBody>
      </p:sp>
      <p:sp>
        <p:nvSpPr>
          <p:cNvPr id="4" name="Slide Number Placeholder 3"/>
          <p:cNvSpPr>
            <a:spLocks noGrp="1"/>
          </p:cNvSpPr>
          <p:nvPr>
            <p:ph type="sldNum" sz="quarter" idx="12"/>
          </p:nvPr>
        </p:nvSpPr>
        <p:spPr/>
        <p:txBody>
          <a:bodyPr/>
          <a:lstStyle/>
          <a:p>
            <a:fld id="{551115BC-487E-4422-894C-CB7CD3E79223}" type="slidenum">
              <a:rPr lang="sv-SE" smtClean="0"/>
              <a:t>28</a:t>
            </a:fld>
            <a:endParaRPr lang="sv-SE" dirty="0"/>
          </a:p>
        </p:txBody>
      </p:sp>
      <p:sp>
        <p:nvSpPr>
          <p:cNvPr id="6" name="TextBox 5"/>
          <p:cNvSpPr txBox="1"/>
          <p:nvPr/>
        </p:nvSpPr>
        <p:spPr>
          <a:xfrm>
            <a:off x="323526" y="1715324"/>
            <a:ext cx="8616702" cy="830997"/>
          </a:xfrm>
          <a:prstGeom prst="rect">
            <a:avLst/>
          </a:prstGeom>
          <a:noFill/>
        </p:spPr>
        <p:txBody>
          <a:bodyPr wrap="square" rtlCol="0">
            <a:spAutoFit/>
          </a:bodyPr>
          <a:lstStyle/>
          <a:p>
            <a:pPr marL="285750" indent="-285750">
              <a:buFont typeface="Arial" charset="0"/>
              <a:buChar char="•"/>
            </a:pPr>
            <a:r>
              <a:rPr lang="en-US" sz="2400" dirty="0"/>
              <a:t>Self-assembly central to many processes in different domains</a:t>
            </a:r>
          </a:p>
          <a:p>
            <a:pPr marL="285750" indent="-285750">
              <a:buFont typeface="Arial" charset="0"/>
              <a:buChar char="•"/>
            </a:pPr>
            <a:r>
              <a:rPr lang="en-US" sz="2400" dirty="0"/>
              <a:t>Key to understanding life processes at molecular level</a:t>
            </a:r>
          </a:p>
        </p:txBody>
      </p:sp>
      <p:sp>
        <p:nvSpPr>
          <p:cNvPr id="8" name="TextBox 7"/>
          <p:cNvSpPr txBox="1"/>
          <p:nvPr/>
        </p:nvSpPr>
        <p:spPr>
          <a:xfrm flipH="1">
            <a:off x="1871700" y="6228020"/>
            <a:ext cx="5040560" cy="369332"/>
          </a:xfrm>
          <a:prstGeom prst="rect">
            <a:avLst/>
          </a:prstGeom>
          <a:noFill/>
        </p:spPr>
        <p:txBody>
          <a:bodyPr wrap="square" rtlCol="0">
            <a:spAutoFit/>
          </a:bodyPr>
          <a:lstStyle/>
          <a:p>
            <a:r>
              <a:rPr lang="en-US"/>
              <a:t>Cowpea chlorotic mottle virus </a:t>
            </a:r>
            <a:r>
              <a:rPr lang="en-US" dirty="0"/>
              <a:t>association pathway?</a:t>
            </a:r>
          </a:p>
        </p:txBody>
      </p:sp>
      <p:sp>
        <p:nvSpPr>
          <p:cNvPr id="3" name="Rectangle 2"/>
          <p:cNvSpPr/>
          <p:nvPr/>
        </p:nvSpPr>
        <p:spPr>
          <a:xfrm>
            <a:off x="321186" y="2492896"/>
            <a:ext cx="6483061" cy="1569660"/>
          </a:xfrm>
          <a:prstGeom prst="rect">
            <a:avLst/>
          </a:prstGeom>
        </p:spPr>
        <p:txBody>
          <a:bodyPr wrap="square">
            <a:spAutoFit/>
          </a:bodyPr>
          <a:lstStyle/>
          <a:p>
            <a:pPr marL="285750" indent="-285750">
              <a:buFont typeface="Arial" charset="0"/>
              <a:buChar char="•"/>
            </a:pPr>
            <a:r>
              <a:rPr lang="en-US" sz="2400" dirty="0"/>
              <a:t>For virus capsids:</a:t>
            </a:r>
          </a:p>
          <a:p>
            <a:pPr marL="742950" lvl="1" indent="-285750">
              <a:buFont typeface="Arial" charset="0"/>
              <a:buChar char="•"/>
            </a:pPr>
            <a:r>
              <a:rPr lang="en-US" sz="2400" dirty="0"/>
              <a:t>Start and end points are often known</a:t>
            </a:r>
          </a:p>
          <a:p>
            <a:pPr marL="742950" lvl="1" indent="-285750">
              <a:buFont typeface="Arial" charset="0"/>
              <a:buChar char="•"/>
            </a:pPr>
            <a:r>
              <a:rPr lang="en-US" sz="2400" dirty="0"/>
              <a:t>But not what happens in between</a:t>
            </a:r>
          </a:p>
          <a:p>
            <a:pPr marL="742950" lvl="1" indent="-285750">
              <a:buFont typeface="Arial" charset="0"/>
              <a:buChar char="•"/>
            </a:pPr>
            <a:r>
              <a:rPr lang="en-US" sz="2400" dirty="0"/>
              <a:t>E.g. critical in designing antiviral therapies </a:t>
            </a:r>
          </a:p>
        </p:txBody>
      </p:sp>
      <p:grpSp>
        <p:nvGrpSpPr>
          <p:cNvPr id="19" name="Group 18"/>
          <p:cNvGrpSpPr/>
          <p:nvPr/>
        </p:nvGrpSpPr>
        <p:grpSpPr>
          <a:xfrm>
            <a:off x="107504" y="4003571"/>
            <a:ext cx="8832724" cy="2171025"/>
            <a:chOff x="107504" y="4003571"/>
            <a:chExt cx="8832724" cy="2171025"/>
          </a:xfrm>
        </p:grpSpPr>
        <p:grpSp>
          <p:nvGrpSpPr>
            <p:cNvPr id="18" name="Group 17"/>
            <p:cNvGrpSpPr/>
            <p:nvPr/>
          </p:nvGrpSpPr>
          <p:grpSpPr>
            <a:xfrm>
              <a:off x="107504" y="4003571"/>
              <a:ext cx="8832724" cy="1729685"/>
              <a:chOff x="107504" y="3882242"/>
              <a:chExt cx="8832724" cy="1729685"/>
            </a:xfrm>
          </p:grpSpPr>
          <p:pic>
            <p:nvPicPr>
              <p:cNvPr id="9" name="Picture 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7504" y="3882242"/>
                <a:ext cx="8832724" cy="1729685"/>
              </a:xfrm>
              <a:prstGeom prst="rect">
                <a:avLst/>
              </a:prstGeom>
            </p:spPr>
          </p:pic>
          <p:grpSp>
            <p:nvGrpSpPr>
              <p:cNvPr id="17" name="Group 16"/>
              <p:cNvGrpSpPr/>
              <p:nvPr/>
            </p:nvGrpSpPr>
            <p:grpSpPr>
              <a:xfrm>
                <a:off x="539552" y="4797152"/>
                <a:ext cx="6912768" cy="0"/>
                <a:chOff x="539552" y="4797152"/>
                <a:chExt cx="6912768" cy="0"/>
              </a:xfrm>
            </p:grpSpPr>
            <p:cxnSp>
              <p:nvCxnSpPr>
                <p:cNvPr id="11" name="Straight Arrow Connector 10"/>
                <p:cNvCxnSpPr/>
                <p:nvPr/>
              </p:nvCxnSpPr>
              <p:spPr>
                <a:xfrm>
                  <a:off x="539552"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259632"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71800"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283968"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724128"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236296" y="4797152"/>
                  <a:ext cx="21602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7" name="Straight Arrow Connector 6"/>
            <p:cNvCxnSpPr/>
            <p:nvPr/>
          </p:nvCxnSpPr>
          <p:spPr>
            <a:xfrm>
              <a:off x="2627784" y="5805264"/>
              <a:ext cx="3888432"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79912" y="5805264"/>
              <a:ext cx="1854290" cy="369332"/>
            </a:xfrm>
            <a:prstGeom prst="rect">
              <a:avLst/>
            </a:prstGeom>
            <a:noFill/>
          </p:spPr>
          <p:txBody>
            <a:bodyPr wrap="none" rtlCol="0">
              <a:spAutoFit/>
            </a:bodyPr>
            <a:lstStyle/>
            <a:p>
              <a:r>
                <a:rPr lang="en-US" dirty="0"/>
                <a:t>Time (sec - hours)</a:t>
              </a:r>
            </a:p>
          </p:txBody>
        </p:sp>
      </p:grpSp>
    </p:spTree>
    <p:extLst>
      <p:ext uri="{BB962C8B-B14F-4D97-AF65-F5344CB8AC3E}">
        <p14:creationId xmlns:p14="http://schemas.microsoft.com/office/powerpoint/2010/main" val="2920707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7139136" cy="1143000"/>
          </a:xfrm>
        </p:spPr>
        <p:txBody>
          <a:bodyPr/>
          <a:lstStyle/>
          <a:p>
            <a:r>
              <a:rPr lang="en-US" dirty="0"/>
              <a:t>Method for analyzing SAS data from the mixture of components </a:t>
            </a:r>
          </a:p>
        </p:txBody>
      </p:sp>
      <p:sp>
        <p:nvSpPr>
          <p:cNvPr id="4" name="Slide Number Placeholder 3"/>
          <p:cNvSpPr>
            <a:spLocks noGrp="1"/>
          </p:cNvSpPr>
          <p:nvPr>
            <p:ph type="sldNum" sz="quarter" idx="12"/>
          </p:nvPr>
        </p:nvSpPr>
        <p:spPr/>
        <p:txBody>
          <a:bodyPr/>
          <a:lstStyle/>
          <a:p>
            <a:fld id="{551115BC-487E-4422-894C-CB7CD3E79223}" type="slidenum">
              <a:rPr lang="sv-SE" smtClean="0"/>
              <a:t>29</a:t>
            </a:fld>
            <a:endParaRPr lang="sv-SE"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87824" y="5949280"/>
            <a:ext cx="4320480" cy="576064"/>
          </a:xfrm>
          <a:prstGeom prst="rect">
            <a:avLst/>
          </a:prstGeom>
        </p:spPr>
      </p:pic>
      <p:grpSp>
        <p:nvGrpSpPr>
          <p:cNvPr id="9" name="Group 8"/>
          <p:cNvGrpSpPr/>
          <p:nvPr/>
        </p:nvGrpSpPr>
        <p:grpSpPr>
          <a:xfrm>
            <a:off x="86816" y="1530524"/>
            <a:ext cx="1820888" cy="4634781"/>
            <a:chOff x="86816" y="1530524"/>
            <a:chExt cx="1820888" cy="4634781"/>
          </a:xfrm>
        </p:grpSpPr>
        <p:pic>
          <p:nvPicPr>
            <p:cNvPr id="5" name="Picture 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79512" y="1556793"/>
              <a:ext cx="1728192" cy="4608512"/>
            </a:xfrm>
            <a:prstGeom prst="rect">
              <a:avLst/>
            </a:prstGeom>
          </p:spPr>
        </p:pic>
        <p:sp>
          <p:nvSpPr>
            <p:cNvPr id="3" name="Folded Corner 2"/>
            <p:cNvSpPr/>
            <p:nvPr/>
          </p:nvSpPr>
          <p:spPr>
            <a:xfrm>
              <a:off x="86816" y="1530524"/>
              <a:ext cx="370384" cy="28803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olded Corner 14"/>
          <p:cNvSpPr/>
          <p:nvPr/>
        </p:nvSpPr>
        <p:spPr>
          <a:xfrm>
            <a:off x="1979712" y="1479375"/>
            <a:ext cx="360040" cy="18618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lded Corner 15"/>
          <p:cNvSpPr/>
          <p:nvPr/>
        </p:nvSpPr>
        <p:spPr>
          <a:xfrm>
            <a:off x="1979712" y="2946459"/>
            <a:ext cx="360040" cy="18618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lded Corner 16"/>
          <p:cNvSpPr/>
          <p:nvPr/>
        </p:nvSpPr>
        <p:spPr>
          <a:xfrm>
            <a:off x="1907704" y="4288721"/>
            <a:ext cx="360040" cy="18618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302179" y="1512249"/>
            <a:ext cx="532518" cy="369332"/>
          </a:xfrm>
          <a:prstGeom prst="rect">
            <a:avLst/>
          </a:prstGeom>
          <a:noFill/>
        </p:spPr>
        <p:txBody>
          <a:bodyPr wrap="none" rtlCol="0">
            <a:spAutoFit/>
          </a:bodyPr>
          <a:lstStyle/>
          <a:p>
            <a:r>
              <a:rPr lang="en-US" i="1" dirty="0"/>
              <a:t>t</a:t>
            </a:r>
            <a:r>
              <a:rPr lang="en-US" dirty="0"/>
              <a:t>=</a:t>
            </a:r>
            <a:r>
              <a:rPr lang="en-US" i="1" dirty="0"/>
              <a:t>t</a:t>
            </a:r>
            <a:r>
              <a:rPr lang="en-US" i="1" baseline="-25000" dirty="0"/>
              <a:t>1</a:t>
            </a:r>
          </a:p>
        </p:txBody>
      </p:sp>
      <p:grpSp>
        <p:nvGrpSpPr>
          <p:cNvPr id="26" name="Group 25"/>
          <p:cNvGrpSpPr/>
          <p:nvPr/>
        </p:nvGrpSpPr>
        <p:grpSpPr>
          <a:xfrm>
            <a:off x="2328819" y="4294939"/>
            <a:ext cx="6518166" cy="1438317"/>
            <a:chOff x="2328819" y="4294939"/>
            <a:chExt cx="6518166" cy="1438317"/>
          </a:xfrm>
        </p:grpSpPr>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42439" y="4294939"/>
              <a:ext cx="1904546" cy="143831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328819" y="4300541"/>
              <a:ext cx="1897128" cy="143271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92620" y="4304727"/>
              <a:ext cx="1891586" cy="1428529"/>
            </a:xfrm>
            <a:prstGeom prst="rect">
              <a:avLst/>
            </a:prstGeom>
          </p:spPr>
        </p:pic>
      </p:grpSp>
      <p:grpSp>
        <p:nvGrpSpPr>
          <p:cNvPr id="25" name="Group 24"/>
          <p:cNvGrpSpPr/>
          <p:nvPr/>
        </p:nvGrpSpPr>
        <p:grpSpPr>
          <a:xfrm>
            <a:off x="2887699" y="2204864"/>
            <a:ext cx="5557417" cy="1693387"/>
            <a:chOff x="2887699" y="2023645"/>
            <a:chExt cx="5557417" cy="1693387"/>
          </a:xfrm>
        </p:grpSpPr>
        <p:pic>
          <p:nvPicPr>
            <p:cNvPr id="13" name="Picture 12"/>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2887699" y="2161287"/>
              <a:ext cx="703250" cy="1555745"/>
            </a:xfrm>
            <a:prstGeom prst="rect">
              <a:avLst/>
            </a:prstGeom>
          </p:spPr>
        </p:pic>
        <p:pic>
          <p:nvPicPr>
            <p:cNvPr id="19" name="Picture 18"/>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7282644" y="2023645"/>
              <a:ext cx="1162472" cy="1555745"/>
            </a:xfrm>
            <a:prstGeom prst="rect">
              <a:avLst/>
            </a:prstGeom>
          </p:spPr>
        </p:pic>
        <p:pic>
          <p:nvPicPr>
            <p:cNvPr id="23" name="Picture 22"/>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017659" y="2111103"/>
              <a:ext cx="1163479" cy="1555745"/>
            </a:xfrm>
            <a:prstGeom prst="rect">
              <a:avLst/>
            </a:prstGeom>
          </p:spPr>
        </p:pic>
      </p:grpSp>
      <p:grpSp>
        <p:nvGrpSpPr>
          <p:cNvPr id="33" name="Group 32"/>
          <p:cNvGrpSpPr/>
          <p:nvPr/>
        </p:nvGrpSpPr>
        <p:grpSpPr>
          <a:xfrm>
            <a:off x="1835696" y="3876705"/>
            <a:ext cx="6336704" cy="1454120"/>
            <a:chOff x="1835696" y="3876705"/>
            <a:chExt cx="6336704" cy="1454120"/>
          </a:xfrm>
        </p:grpSpPr>
        <p:sp>
          <p:nvSpPr>
            <p:cNvPr id="27" name="TextBox 26"/>
            <p:cNvSpPr txBox="1"/>
            <p:nvPr/>
          </p:nvSpPr>
          <p:spPr>
            <a:xfrm>
              <a:off x="1835696" y="4869160"/>
              <a:ext cx="394665" cy="461665"/>
            </a:xfrm>
            <a:prstGeom prst="rect">
              <a:avLst/>
            </a:prstGeom>
            <a:noFill/>
          </p:spPr>
          <p:txBody>
            <a:bodyPr wrap="square" rtlCol="0">
              <a:spAutoFit/>
            </a:bodyPr>
            <a:lstStyle/>
            <a:p>
              <a:r>
                <a:rPr lang="en-US" sz="2400" dirty="0"/>
                <a:t>=</a:t>
              </a:r>
            </a:p>
          </p:txBody>
        </p:sp>
        <p:sp>
          <p:nvSpPr>
            <p:cNvPr id="28" name="TextBox 27"/>
            <p:cNvSpPr txBox="1"/>
            <p:nvPr/>
          </p:nvSpPr>
          <p:spPr>
            <a:xfrm>
              <a:off x="4283968" y="4869160"/>
              <a:ext cx="394665" cy="461665"/>
            </a:xfrm>
            <a:prstGeom prst="rect">
              <a:avLst/>
            </a:prstGeom>
            <a:noFill/>
          </p:spPr>
          <p:txBody>
            <a:bodyPr wrap="square" rtlCol="0">
              <a:spAutoFit/>
            </a:bodyPr>
            <a:lstStyle/>
            <a:p>
              <a:r>
                <a:rPr lang="en-US" sz="2400"/>
                <a:t>+</a:t>
              </a:r>
              <a:endParaRPr lang="en-US" sz="2400" dirty="0"/>
            </a:p>
          </p:txBody>
        </p:sp>
        <p:sp>
          <p:nvSpPr>
            <p:cNvPr id="29" name="TextBox 28"/>
            <p:cNvSpPr txBox="1"/>
            <p:nvPr/>
          </p:nvSpPr>
          <p:spPr>
            <a:xfrm>
              <a:off x="6588224" y="4869159"/>
              <a:ext cx="394665" cy="461665"/>
            </a:xfrm>
            <a:prstGeom prst="rect">
              <a:avLst/>
            </a:prstGeom>
            <a:noFill/>
          </p:spPr>
          <p:txBody>
            <a:bodyPr wrap="square" rtlCol="0">
              <a:spAutoFit/>
            </a:bodyPr>
            <a:lstStyle/>
            <a:p>
              <a:r>
                <a:rPr lang="en-US" sz="2400"/>
                <a:t>+</a:t>
              </a:r>
              <a:endParaRPr lang="en-US" sz="2400" dirty="0"/>
            </a:p>
          </p:txBody>
        </p:sp>
        <p:sp>
          <p:nvSpPr>
            <p:cNvPr id="30" name="TextBox 29"/>
            <p:cNvSpPr txBox="1"/>
            <p:nvPr/>
          </p:nvSpPr>
          <p:spPr>
            <a:xfrm>
              <a:off x="3025163" y="3876705"/>
              <a:ext cx="428322" cy="369332"/>
            </a:xfrm>
            <a:prstGeom prst="rect">
              <a:avLst/>
            </a:prstGeom>
            <a:noFill/>
          </p:spPr>
          <p:txBody>
            <a:bodyPr wrap="none" rtlCol="0">
              <a:spAutoFit/>
            </a:bodyPr>
            <a:lstStyle/>
            <a:p>
              <a:r>
                <a:rPr lang="en-US" i="1" dirty="0"/>
                <a:t>w</a:t>
              </a:r>
              <a:r>
                <a:rPr lang="en-US" i="1" baseline="-25000" dirty="0"/>
                <a:t>1</a:t>
              </a:r>
            </a:p>
          </p:txBody>
        </p:sp>
        <p:sp>
          <p:nvSpPr>
            <p:cNvPr id="31" name="TextBox 30"/>
            <p:cNvSpPr txBox="1"/>
            <p:nvPr/>
          </p:nvSpPr>
          <p:spPr>
            <a:xfrm>
              <a:off x="5424252" y="3923764"/>
              <a:ext cx="428322" cy="369332"/>
            </a:xfrm>
            <a:prstGeom prst="rect">
              <a:avLst/>
            </a:prstGeom>
            <a:noFill/>
          </p:spPr>
          <p:txBody>
            <a:bodyPr wrap="none" rtlCol="0">
              <a:spAutoFit/>
            </a:bodyPr>
            <a:lstStyle/>
            <a:p>
              <a:r>
                <a:rPr lang="en-US" i="1"/>
                <a:t>w</a:t>
              </a:r>
              <a:r>
                <a:rPr lang="en-US" i="1" baseline="-25000" dirty="0"/>
                <a:t>2</a:t>
              </a:r>
            </a:p>
          </p:txBody>
        </p:sp>
        <p:sp>
          <p:nvSpPr>
            <p:cNvPr id="32" name="TextBox 31"/>
            <p:cNvSpPr txBox="1"/>
            <p:nvPr/>
          </p:nvSpPr>
          <p:spPr>
            <a:xfrm>
              <a:off x="7744078" y="3923763"/>
              <a:ext cx="428322" cy="369332"/>
            </a:xfrm>
            <a:prstGeom prst="rect">
              <a:avLst/>
            </a:prstGeom>
            <a:noFill/>
          </p:spPr>
          <p:txBody>
            <a:bodyPr wrap="none" rtlCol="0">
              <a:spAutoFit/>
            </a:bodyPr>
            <a:lstStyle/>
            <a:p>
              <a:r>
                <a:rPr lang="en-US" i="1" dirty="0"/>
                <a:t>w</a:t>
              </a:r>
              <a:r>
                <a:rPr lang="en-US" i="1" baseline="-25000" dirty="0"/>
                <a:t>3</a:t>
              </a:r>
            </a:p>
          </p:txBody>
        </p:sp>
      </p:grpSp>
      <p:sp>
        <p:nvSpPr>
          <p:cNvPr id="34" name="Rectangle 33"/>
          <p:cNvSpPr/>
          <p:nvPr/>
        </p:nvSpPr>
        <p:spPr>
          <a:xfrm>
            <a:off x="2230361" y="1512249"/>
            <a:ext cx="6734127" cy="4221007"/>
          </a:xfrm>
          <a:prstGeom prst="rect">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3651" y="4601730"/>
            <a:ext cx="2146052" cy="1551590"/>
            <a:chOff x="6156176" y="5148653"/>
            <a:chExt cx="2146052" cy="1551590"/>
          </a:xfrm>
        </p:grpSpPr>
        <p:pic>
          <p:nvPicPr>
            <p:cNvPr id="36" name="Picture 35"/>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6156176" y="5148653"/>
              <a:ext cx="2100415" cy="1551590"/>
            </a:xfrm>
            <a:prstGeom prst="rect">
              <a:avLst/>
            </a:prstGeom>
          </p:spPr>
        </p:pic>
        <p:sp>
          <p:nvSpPr>
            <p:cNvPr id="37" name="Rectangle 36"/>
            <p:cNvSpPr/>
            <p:nvPr/>
          </p:nvSpPr>
          <p:spPr>
            <a:xfrm>
              <a:off x="7942188" y="5171485"/>
              <a:ext cx="360040" cy="26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741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The Objective of DMSC"/>
          <p:cNvSpPr txBox="1">
            <a:spLocks noGrp="1"/>
          </p:cNvSpPr>
          <p:nvPr>
            <p:ph type="title"/>
          </p:nvPr>
        </p:nvSpPr>
        <p:spPr>
          <a:xfrm>
            <a:off x="160868" y="260648"/>
            <a:ext cx="6571374" cy="890643"/>
          </a:xfrm>
          <a:prstGeom prst="rect">
            <a:avLst/>
          </a:prstGeom>
        </p:spPr>
        <p:txBody>
          <a:bodyPr/>
          <a:lstStyle>
            <a:lvl1pPr>
              <a:defRPr>
                <a:latin typeface="Helvetica"/>
                <a:ea typeface="Helvetica"/>
                <a:cs typeface="Helvetica"/>
                <a:sym typeface="Helvetica"/>
              </a:defRPr>
            </a:lvl1pPr>
          </a:lstStyle>
          <a:p>
            <a:r>
              <a:rPr lang="en-US" dirty="0"/>
              <a:t>Data Management and Software Centre (</a:t>
            </a:r>
            <a:r>
              <a:rPr dirty="0"/>
              <a:t>DMSC</a:t>
            </a:r>
            <a:r>
              <a:rPr lang="en-US" dirty="0"/>
              <a:t>) balances scientific impact with entry barrier</a:t>
            </a:r>
            <a:endParaRPr dirty="0"/>
          </a:p>
        </p:txBody>
      </p:sp>
      <p:sp>
        <p:nvSpPr>
          <p:cNvPr id="405" name="Minimise the time it takes to understand experimental data…"/>
          <p:cNvSpPr txBox="1">
            <a:spLocks noGrp="1"/>
          </p:cNvSpPr>
          <p:nvPr>
            <p:ph type="body" idx="1"/>
          </p:nvPr>
        </p:nvSpPr>
        <p:spPr>
          <a:xfrm>
            <a:off x="1213557" y="2119278"/>
            <a:ext cx="6918976" cy="3943351"/>
          </a:xfrm>
          <a:prstGeom prst="rect">
            <a:avLst/>
          </a:prstGeom>
        </p:spPr>
        <p:txBody>
          <a:bodyPr/>
          <a:lstStyle/>
          <a:p>
            <a:pPr algn="ctr">
              <a:defRPr>
                <a:solidFill>
                  <a:srgbClr val="000000"/>
                </a:solidFill>
                <a:latin typeface="Helvetica"/>
                <a:ea typeface="Helvetica"/>
                <a:cs typeface="Helvetica"/>
                <a:sym typeface="Helvetica"/>
              </a:defRPr>
            </a:pPr>
            <a:r>
              <a:rPr dirty="0"/>
              <a:t>Minimise the time it takes to understand experimental data</a:t>
            </a:r>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lgn="ctr">
              <a:defRPr>
                <a:solidFill>
                  <a:srgbClr val="000000"/>
                </a:solidFill>
                <a:latin typeface="Helvetica"/>
                <a:ea typeface="Helvetica"/>
                <a:cs typeface="Helvetica"/>
                <a:sym typeface="Helvetica"/>
              </a:defRPr>
            </a:pPr>
            <a:r>
              <a:rPr dirty="0"/>
              <a:t>Maximise the scientific impact and success of ESS </a:t>
            </a:r>
          </a:p>
        </p:txBody>
      </p:sp>
      <p:sp>
        <p:nvSpPr>
          <p:cNvPr id="40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pic>
        <p:nvPicPr>
          <p:cNvPr id="407" name="Screen Shot 2017-06-14 at 13.49.26.png" descr="Screen Shot 2017-06-14 at 13.49.26.png"/>
          <p:cNvPicPr>
            <a:picLocks noChangeAspect="1"/>
          </p:cNvPicPr>
          <p:nvPr/>
        </p:nvPicPr>
        <p:blipFill>
          <a:blip r:embed="rId3">
            <a:extLst/>
          </a:blip>
          <a:stretch>
            <a:fillRect/>
          </a:stretch>
        </p:blipFill>
        <p:spPr>
          <a:xfrm>
            <a:off x="2002303" y="2704258"/>
            <a:ext cx="4885063" cy="2410454"/>
          </a:xfrm>
          <a:prstGeom prst="rect">
            <a:avLst/>
          </a:prstGeom>
          <a:ln w="12700">
            <a:miter lim="400000"/>
          </a:ln>
        </p:spPr>
      </p:pic>
      <p:sp>
        <p:nvSpPr>
          <p:cNvPr id="2" name="TextBox 1">
            <a:extLst>
              <a:ext uri="{FF2B5EF4-FFF2-40B4-BE49-F238E27FC236}">
                <a16:creationId xmlns:a16="http://schemas.microsoft.com/office/drawing/2014/main" id="{9F89FBFD-BD66-C448-B0CA-69B0B2C87CB0}"/>
              </a:ext>
            </a:extLst>
          </p:cNvPr>
          <p:cNvSpPr txBox="1"/>
          <p:nvPr/>
        </p:nvSpPr>
        <p:spPr>
          <a:xfrm>
            <a:off x="2123728" y="6167255"/>
            <a:ext cx="5093317" cy="369332"/>
          </a:xfrm>
          <a:prstGeom prst="rect">
            <a:avLst/>
          </a:prstGeom>
          <a:noFill/>
        </p:spPr>
        <p:txBody>
          <a:bodyPr wrap="none" rtlCol="0">
            <a:spAutoFit/>
          </a:bodyPr>
          <a:lstStyle/>
          <a:p>
            <a:r>
              <a:rPr lang="sv-SE" b="1" dirty="0" err="1"/>
              <a:t>We</a:t>
            </a:r>
            <a:r>
              <a:rPr lang="sv-SE" b="1" dirty="0"/>
              <a:t> </a:t>
            </a:r>
            <a:r>
              <a:rPr lang="sv-SE" b="1" dirty="0" err="1"/>
              <a:t>follow</a:t>
            </a:r>
            <a:r>
              <a:rPr lang="sv-SE" b="1" dirty="0"/>
              <a:t> the best software </a:t>
            </a:r>
            <a:r>
              <a:rPr lang="sv-SE" b="1" dirty="0" err="1"/>
              <a:t>development</a:t>
            </a:r>
            <a:r>
              <a:rPr lang="sv-SE" b="1" dirty="0"/>
              <a:t> </a:t>
            </a:r>
            <a:r>
              <a:rPr lang="sv-SE" b="1" dirty="0" err="1"/>
              <a:t>practice</a:t>
            </a:r>
            <a:r>
              <a:rPr lang="sv-SE" b="1" dirty="0"/>
              <a:t>!</a:t>
            </a:r>
          </a:p>
        </p:txBody>
      </p:sp>
    </p:spTree>
    <p:extLst>
      <p:ext uri="{BB962C8B-B14F-4D97-AF65-F5344CB8AC3E}">
        <p14:creationId xmlns:p14="http://schemas.microsoft.com/office/powerpoint/2010/main" val="26615322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9328-D96F-694A-BE8C-2F68BC58025D}"/>
              </a:ext>
            </a:extLst>
          </p:cNvPr>
          <p:cNvSpPr>
            <a:spLocks noGrp="1"/>
          </p:cNvSpPr>
          <p:nvPr>
            <p:ph type="title"/>
          </p:nvPr>
        </p:nvSpPr>
        <p:spPr/>
        <p:txBody>
          <a:bodyPr/>
          <a:lstStyle/>
          <a:p>
            <a:r>
              <a:rPr lang="en-US" dirty="0"/>
              <a:t>Time-resolved SAXS captures virus capsid assembly</a:t>
            </a:r>
          </a:p>
        </p:txBody>
      </p:sp>
      <p:sp>
        <p:nvSpPr>
          <p:cNvPr id="4" name="Slide Number Placeholder 3">
            <a:extLst>
              <a:ext uri="{FF2B5EF4-FFF2-40B4-BE49-F238E27FC236}">
                <a16:creationId xmlns:a16="http://schemas.microsoft.com/office/drawing/2014/main" id="{C366AA0A-55CF-9B43-BD0E-7F4E795A1FCE}"/>
              </a:ext>
            </a:extLst>
          </p:cNvPr>
          <p:cNvSpPr>
            <a:spLocks noGrp="1"/>
          </p:cNvSpPr>
          <p:nvPr>
            <p:ph type="sldNum" sz="quarter" idx="12"/>
          </p:nvPr>
        </p:nvSpPr>
        <p:spPr/>
        <p:txBody>
          <a:bodyPr/>
          <a:lstStyle/>
          <a:p>
            <a:fld id="{551115BC-487E-4422-894C-CB7CD3E79223}" type="slidenum">
              <a:rPr lang="en-GB" noProof="0" smtClean="0"/>
              <a:t>30</a:t>
            </a:fld>
            <a:endParaRPr lang="en-GB" noProof="0"/>
          </a:p>
        </p:txBody>
      </p:sp>
      <p:sp>
        <p:nvSpPr>
          <p:cNvPr id="7" name="TextBox 6">
            <a:extLst>
              <a:ext uri="{FF2B5EF4-FFF2-40B4-BE49-F238E27FC236}">
                <a16:creationId xmlns:a16="http://schemas.microsoft.com/office/drawing/2014/main" id="{F18E31B7-BEB6-1F43-A3B6-CF6304193774}"/>
              </a:ext>
            </a:extLst>
          </p:cNvPr>
          <p:cNvSpPr txBox="1"/>
          <p:nvPr/>
        </p:nvSpPr>
        <p:spPr>
          <a:xfrm>
            <a:off x="232781" y="6358395"/>
            <a:ext cx="3826112" cy="369332"/>
          </a:xfrm>
          <a:prstGeom prst="rect">
            <a:avLst/>
          </a:prstGeom>
          <a:noFill/>
        </p:spPr>
        <p:txBody>
          <a:bodyPr wrap="none" rtlCol="0">
            <a:spAutoFit/>
          </a:bodyPr>
          <a:lstStyle/>
          <a:p>
            <a:r>
              <a:rPr lang="sv-SE" dirty="0"/>
              <a:t>Data </a:t>
            </a:r>
            <a:r>
              <a:rPr lang="sv-SE" dirty="0" err="1"/>
              <a:t>collected</a:t>
            </a:r>
            <a:r>
              <a:rPr lang="sv-SE"/>
              <a:t> at ESRF</a:t>
            </a:r>
            <a:r>
              <a:rPr lang="sv-SE" dirty="0"/>
              <a:t>, ID02, Nov. 2018</a:t>
            </a:r>
          </a:p>
        </p:txBody>
      </p:sp>
      <p:pic>
        <p:nvPicPr>
          <p:cNvPr id="16" name="output">
            <a:hlinkClick r:id="" action="ppaction://media"/>
            <a:extLst>
              <a:ext uri="{FF2B5EF4-FFF2-40B4-BE49-F238E27FC236}">
                <a16:creationId xmlns:a16="http://schemas.microsoft.com/office/drawing/2014/main" id="{A90443A1-E6E0-5D4D-BF3C-B0452692DE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7664" y="1427946"/>
            <a:ext cx="6275729" cy="4928404"/>
          </a:xfrm>
          <a:prstGeom prst="rect">
            <a:avLst/>
          </a:prstGeom>
        </p:spPr>
      </p:pic>
    </p:spTree>
    <p:extLst>
      <p:ext uri="{BB962C8B-B14F-4D97-AF65-F5344CB8AC3E}">
        <p14:creationId xmlns:p14="http://schemas.microsoft.com/office/powerpoint/2010/main" val="402271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C9B715C2-DF6E-6D48-AFA7-00198B910021}"/>
              </a:ext>
            </a:extLst>
          </p:cNvPr>
          <p:cNvGrpSpPr/>
          <p:nvPr/>
        </p:nvGrpSpPr>
        <p:grpSpPr>
          <a:xfrm>
            <a:off x="457200" y="2868709"/>
            <a:ext cx="8658472" cy="3989291"/>
            <a:chOff x="457200" y="2868709"/>
            <a:chExt cx="8658472" cy="3989291"/>
          </a:xfrm>
        </p:grpSpPr>
        <p:pic>
          <p:nvPicPr>
            <p:cNvPr id="51" name="Picture 50">
              <a:extLst>
                <a:ext uri="{FF2B5EF4-FFF2-40B4-BE49-F238E27FC236}">
                  <a16:creationId xmlns:a16="http://schemas.microsoft.com/office/drawing/2014/main" id="{56C6BA4A-D1DB-D946-8932-174819B994D9}"/>
                </a:ext>
              </a:extLst>
            </p:cNvPr>
            <p:cNvPicPr>
              <a:picLocks noChangeAspect="1"/>
            </p:cNvPicPr>
            <p:nvPr/>
          </p:nvPicPr>
          <p:blipFill rotWithShape="1">
            <a:blip r:embed="rId3">
              <a:extLst>
                <a:ext uri="{28A0092B-C50C-407E-A947-70E740481C1C}">
                  <a14:useLocalDpi xmlns:a14="http://schemas.microsoft.com/office/drawing/2010/main"/>
                </a:ext>
              </a:extLst>
            </a:blip>
            <a:srcRect l="6688" t="7628" r="8263" b="3540"/>
            <a:stretch/>
          </p:blipFill>
          <p:spPr>
            <a:xfrm>
              <a:off x="457200" y="2868709"/>
              <a:ext cx="8658472" cy="3989291"/>
            </a:xfrm>
            <a:prstGeom prst="rect">
              <a:avLst/>
            </a:prstGeom>
          </p:spPr>
        </p:pic>
        <p:sp>
          <p:nvSpPr>
            <p:cNvPr id="52" name="Rectangle 51">
              <a:extLst>
                <a:ext uri="{FF2B5EF4-FFF2-40B4-BE49-F238E27FC236}">
                  <a16:creationId xmlns:a16="http://schemas.microsoft.com/office/drawing/2014/main" id="{B1BF201A-019A-6949-BEDD-92A1B968CB2F}"/>
                </a:ext>
              </a:extLst>
            </p:cNvPr>
            <p:cNvSpPr/>
            <p:nvPr/>
          </p:nvSpPr>
          <p:spPr>
            <a:xfrm>
              <a:off x="7960080" y="3116007"/>
              <a:ext cx="932400" cy="118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 name="Title 1">
            <a:extLst>
              <a:ext uri="{FF2B5EF4-FFF2-40B4-BE49-F238E27FC236}">
                <a16:creationId xmlns:a16="http://schemas.microsoft.com/office/drawing/2014/main" id="{775F66B9-98F8-4046-BDB1-B8488E1DCCFB}"/>
              </a:ext>
            </a:extLst>
          </p:cNvPr>
          <p:cNvSpPr>
            <a:spLocks noGrp="1"/>
          </p:cNvSpPr>
          <p:nvPr>
            <p:ph type="title"/>
          </p:nvPr>
        </p:nvSpPr>
        <p:spPr/>
        <p:txBody>
          <a:bodyPr/>
          <a:lstStyle/>
          <a:p>
            <a:r>
              <a:rPr lang="en-US" dirty="0"/>
              <a:t>Intermediates can be inferred from time-resolved SAXS data </a:t>
            </a:r>
          </a:p>
        </p:txBody>
      </p:sp>
      <p:sp>
        <p:nvSpPr>
          <p:cNvPr id="4" name="Slide Number Placeholder 3">
            <a:extLst>
              <a:ext uri="{FF2B5EF4-FFF2-40B4-BE49-F238E27FC236}">
                <a16:creationId xmlns:a16="http://schemas.microsoft.com/office/drawing/2014/main" id="{FA02E283-1558-AE4D-B7B0-8E3F92AF5719}"/>
              </a:ext>
            </a:extLst>
          </p:cNvPr>
          <p:cNvSpPr>
            <a:spLocks noGrp="1"/>
          </p:cNvSpPr>
          <p:nvPr>
            <p:ph type="sldNum" sz="quarter" idx="12"/>
          </p:nvPr>
        </p:nvSpPr>
        <p:spPr/>
        <p:txBody>
          <a:bodyPr/>
          <a:lstStyle/>
          <a:p>
            <a:fld id="{551115BC-487E-4422-894C-CB7CD3E79223}" type="slidenum">
              <a:rPr lang="en-GB" noProof="0" smtClean="0"/>
              <a:t>31</a:t>
            </a:fld>
            <a:endParaRPr lang="en-GB" noProof="0"/>
          </a:p>
        </p:txBody>
      </p:sp>
      <p:grpSp>
        <p:nvGrpSpPr>
          <p:cNvPr id="38" name="Group 37">
            <a:extLst>
              <a:ext uri="{FF2B5EF4-FFF2-40B4-BE49-F238E27FC236}">
                <a16:creationId xmlns:a16="http://schemas.microsoft.com/office/drawing/2014/main" id="{8C0BDA42-89D9-F843-BB82-E72F5322A6FF}"/>
              </a:ext>
            </a:extLst>
          </p:cNvPr>
          <p:cNvGrpSpPr/>
          <p:nvPr/>
        </p:nvGrpSpPr>
        <p:grpSpPr>
          <a:xfrm>
            <a:off x="1187624" y="2015334"/>
            <a:ext cx="2520280" cy="4706141"/>
            <a:chOff x="1187624" y="2015334"/>
            <a:chExt cx="2520280" cy="4706141"/>
          </a:xfrm>
        </p:grpSpPr>
        <p:pic>
          <p:nvPicPr>
            <p:cNvPr id="26" name="Picture 25">
              <a:extLst>
                <a:ext uri="{FF2B5EF4-FFF2-40B4-BE49-F238E27FC236}">
                  <a16:creationId xmlns:a16="http://schemas.microsoft.com/office/drawing/2014/main" id="{30199DF7-855B-8446-BAAB-4AFF8E66B68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33976" y="2148258"/>
              <a:ext cx="660597" cy="474604"/>
            </a:xfrm>
            <a:prstGeom prst="rect">
              <a:avLst/>
            </a:prstGeom>
          </p:spPr>
        </p:pic>
        <p:pic>
          <p:nvPicPr>
            <p:cNvPr id="28" name="Picture 27">
              <a:extLst>
                <a:ext uri="{FF2B5EF4-FFF2-40B4-BE49-F238E27FC236}">
                  <a16:creationId xmlns:a16="http://schemas.microsoft.com/office/drawing/2014/main" id="{0B8F02B2-1991-1C40-A0EE-FBF0620BCA9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70740" y="2015334"/>
              <a:ext cx="749132" cy="607528"/>
            </a:xfrm>
            <a:prstGeom prst="rect">
              <a:avLst/>
            </a:prstGeom>
          </p:spPr>
        </p:pic>
        <p:sp>
          <p:nvSpPr>
            <p:cNvPr id="37" name="Rectangle 36">
              <a:extLst>
                <a:ext uri="{FF2B5EF4-FFF2-40B4-BE49-F238E27FC236}">
                  <a16:creationId xmlns:a16="http://schemas.microsoft.com/office/drawing/2014/main" id="{C94179A5-A11A-3B40-8E06-A82EA6759706}"/>
                </a:ext>
              </a:extLst>
            </p:cNvPr>
            <p:cNvSpPr/>
            <p:nvPr/>
          </p:nvSpPr>
          <p:spPr>
            <a:xfrm>
              <a:off x="1187624" y="2785864"/>
              <a:ext cx="2520280" cy="3935611"/>
            </a:xfrm>
            <a:prstGeom prst="rect">
              <a:avLst/>
            </a:prstGeom>
            <a:noFill/>
            <a:ln w="3492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0" name="Group 39">
            <a:extLst>
              <a:ext uri="{FF2B5EF4-FFF2-40B4-BE49-F238E27FC236}">
                <a16:creationId xmlns:a16="http://schemas.microsoft.com/office/drawing/2014/main" id="{5E4C82B8-B1AB-3545-8F31-CE846DDFD2C3}"/>
              </a:ext>
            </a:extLst>
          </p:cNvPr>
          <p:cNvGrpSpPr/>
          <p:nvPr/>
        </p:nvGrpSpPr>
        <p:grpSpPr>
          <a:xfrm>
            <a:off x="3737085" y="1921989"/>
            <a:ext cx="2613862" cy="4791629"/>
            <a:chOff x="3737085" y="1921989"/>
            <a:chExt cx="2613862" cy="4791629"/>
          </a:xfrm>
        </p:grpSpPr>
        <p:pic>
          <p:nvPicPr>
            <p:cNvPr id="30" name="Picture 29">
              <a:extLst>
                <a:ext uri="{FF2B5EF4-FFF2-40B4-BE49-F238E27FC236}">
                  <a16:creationId xmlns:a16="http://schemas.microsoft.com/office/drawing/2014/main" id="{E52939D1-0C2B-934A-9BF9-8DA21F8FFDA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418936" y="1921989"/>
              <a:ext cx="801136" cy="717901"/>
            </a:xfrm>
            <a:prstGeom prst="rect">
              <a:avLst/>
            </a:prstGeom>
          </p:spPr>
        </p:pic>
        <p:sp>
          <p:nvSpPr>
            <p:cNvPr id="39" name="Rectangle 38">
              <a:extLst>
                <a:ext uri="{FF2B5EF4-FFF2-40B4-BE49-F238E27FC236}">
                  <a16:creationId xmlns:a16="http://schemas.microsoft.com/office/drawing/2014/main" id="{D00AE5C0-CFFE-5C4A-9CFD-0BEED8BDA9FD}"/>
                </a:ext>
              </a:extLst>
            </p:cNvPr>
            <p:cNvSpPr/>
            <p:nvPr/>
          </p:nvSpPr>
          <p:spPr>
            <a:xfrm>
              <a:off x="3737085" y="2778007"/>
              <a:ext cx="2613862" cy="3935611"/>
            </a:xfrm>
            <a:prstGeom prst="rect">
              <a:avLst/>
            </a:prstGeom>
            <a:noFill/>
            <a:ln w="3492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2" name="Group 41">
            <a:extLst>
              <a:ext uri="{FF2B5EF4-FFF2-40B4-BE49-F238E27FC236}">
                <a16:creationId xmlns:a16="http://schemas.microsoft.com/office/drawing/2014/main" id="{BD2AB4D1-46ED-F843-B154-E31E4721EB22}"/>
              </a:ext>
            </a:extLst>
          </p:cNvPr>
          <p:cNvGrpSpPr/>
          <p:nvPr/>
        </p:nvGrpSpPr>
        <p:grpSpPr>
          <a:xfrm>
            <a:off x="5753785" y="1469284"/>
            <a:ext cx="3361887" cy="5243226"/>
            <a:chOff x="5753785" y="1469284"/>
            <a:chExt cx="3361887" cy="5243226"/>
          </a:xfrm>
        </p:grpSpPr>
        <p:pic>
          <p:nvPicPr>
            <p:cNvPr id="32" name="Picture 31">
              <a:extLst>
                <a:ext uri="{FF2B5EF4-FFF2-40B4-BE49-F238E27FC236}">
                  <a16:creationId xmlns:a16="http://schemas.microsoft.com/office/drawing/2014/main" id="{7EEC419D-9DD9-174A-9A1F-41025671FF1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53785" y="1772816"/>
              <a:ext cx="834439" cy="827869"/>
            </a:xfrm>
            <a:prstGeom prst="rect">
              <a:avLst/>
            </a:prstGeom>
          </p:spPr>
        </p:pic>
        <p:pic>
          <p:nvPicPr>
            <p:cNvPr id="34" name="Picture 33">
              <a:extLst>
                <a:ext uri="{FF2B5EF4-FFF2-40B4-BE49-F238E27FC236}">
                  <a16:creationId xmlns:a16="http://schemas.microsoft.com/office/drawing/2014/main" id="{6212189D-0FB0-6D4E-926E-954F9FE19BF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66754" y="1628800"/>
              <a:ext cx="1073598" cy="1080393"/>
            </a:xfrm>
            <a:prstGeom prst="rect">
              <a:avLst/>
            </a:prstGeom>
          </p:spPr>
        </p:pic>
        <p:pic>
          <p:nvPicPr>
            <p:cNvPr id="36" name="Picture 35">
              <a:extLst>
                <a:ext uri="{FF2B5EF4-FFF2-40B4-BE49-F238E27FC236}">
                  <a16:creationId xmlns:a16="http://schemas.microsoft.com/office/drawing/2014/main" id="{E02E3E0F-8883-884C-AD19-AF671E72001B}"/>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720773" y="1469284"/>
              <a:ext cx="1394899" cy="1357948"/>
            </a:xfrm>
            <a:prstGeom prst="rect">
              <a:avLst/>
            </a:prstGeom>
          </p:spPr>
        </p:pic>
        <p:sp>
          <p:nvSpPr>
            <p:cNvPr id="41" name="Rectangle 40">
              <a:extLst>
                <a:ext uri="{FF2B5EF4-FFF2-40B4-BE49-F238E27FC236}">
                  <a16:creationId xmlns:a16="http://schemas.microsoft.com/office/drawing/2014/main" id="{6450F227-ADA1-4B42-BADD-3111D8776D16}"/>
                </a:ext>
              </a:extLst>
            </p:cNvPr>
            <p:cNvSpPr/>
            <p:nvPr/>
          </p:nvSpPr>
          <p:spPr>
            <a:xfrm>
              <a:off x="6336196" y="2776899"/>
              <a:ext cx="2520280" cy="3935611"/>
            </a:xfrm>
            <a:prstGeom prst="rect">
              <a:avLst/>
            </a:prstGeom>
            <a:noFill/>
            <a:ln w="3492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9" name="Group 48">
            <a:extLst>
              <a:ext uri="{FF2B5EF4-FFF2-40B4-BE49-F238E27FC236}">
                <a16:creationId xmlns:a16="http://schemas.microsoft.com/office/drawing/2014/main" id="{B8A94CBC-6193-A54A-BCA7-206EEF8E1C5A}"/>
              </a:ext>
            </a:extLst>
          </p:cNvPr>
          <p:cNvGrpSpPr/>
          <p:nvPr/>
        </p:nvGrpSpPr>
        <p:grpSpPr>
          <a:xfrm>
            <a:off x="1833976" y="1494988"/>
            <a:ext cx="7281696" cy="1357948"/>
            <a:chOff x="1833976" y="1494988"/>
            <a:chExt cx="7281696" cy="1357948"/>
          </a:xfrm>
        </p:grpSpPr>
        <p:pic>
          <p:nvPicPr>
            <p:cNvPr id="43" name="Picture 42">
              <a:extLst>
                <a:ext uri="{FF2B5EF4-FFF2-40B4-BE49-F238E27FC236}">
                  <a16:creationId xmlns:a16="http://schemas.microsoft.com/office/drawing/2014/main" id="{04E9F4A0-2A14-364D-A5BC-8875AEF8BFF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33976" y="2121764"/>
              <a:ext cx="660597" cy="474604"/>
            </a:xfrm>
            <a:prstGeom prst="rect">
              <a:avLst/>
            </a:prstGeom>
          </p:spPr>
        </p:pic>
        <p:pic>
          <p:nvPicPr>
            <p:cNvPr id="44" name="Picture 43">
              <a:extLst>
                <a:ext uri="{FF2B5EF4-FFF2-40B4-BE49-F238E27FC236}">
                  <a16:creationId xmlns:a16="http://schemas.microsoft.com/office/drawing/2014/main" id="{FEEECCF7-7A09-B54D-BEA3-012966E3A21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70740" y="1988840"/>
              <a:ext cx="749132" cy="607528"/>
            </a:xfrm>
            <a:prstGeom prst="rect">
              <a:avLst/>
            </a:prstGeom>
          </p:spPr>
        </p:pic>
        <p:pic>
          <p:nvPicPr>
            <p:cNvPr id="45" name="Picture 44">
              <a:extLst>
                <a:ext uri="{FF2B5EF4-FFF2-40B4-BE49-F238E27FC236}">
                  <a16:creationId xmlns:a16="http://schemas.microsoft.com/office/drawing/2014/main" id="{2D63D45E-C4D5-C54F-A901-5A765A228DF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412138" y="1919011"/>
              <a:ext cx="801136" cy="717901"/>
            </a:xfrm>
            <a:prstGeom prst="rect">
              <a:avLst/>
            </a:prstGeom>
          </p:spPr>
        </p:pic>
        <p:pic>
          <p:nvPicPr>
            <p:cNvPr id="46" name="Picture 45">
              <a:extLst>
                <a:ext uri="{FF2B5EF4-FFF2-40B4-BE49-F238E27FC236}">
                  <a16:creationId xmlns:a16="http://schemas.microsoft.com/office/drawing/2014/main" id="{653F416B-63C8-564C-AB87-F63AD691D97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53785" y="1798520"/>
              <a:ext cx="834439" cy="827869"/>
            </a:xfrm>
            <a:prstGeom prst="rect">
              <a:avLst/>
            </a:prstGeom>
          </p:spPr>
        </p:pic>
        <p:pic>
          <p:nvPicPr>
            <p:cNvPr id="47" name="Picture 46">
              <a:extLst>
                <a:ext uri="{FF2B5EF4-FFF2-40B4-BE49-F238E27FC236}">
                  <a16:creationId xmlns:a16="http://schemas.microsoft.com/office/drawing/2014/main" id="{EA0626DA-8C7F-B540-8B27-8719E1B21CCE}"/>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66754" y="1654504"/>
              <a:ext cx="1073598" cy="1080393"/>
            </a:xfrm>
            <a:prstGeom prst="rect">
              <a:avLst/>
            </a:prstGeom>
          </p:spPr>
        </p:pic>
        <p:pic>
          <p:nvPicPr>
            <p:cNvPr id="48" name="Picture 47">
              <a:extLst>
                <a:ext uri="{FF2B5EF4-FFF2-40B4-BE49-F238E27FC236}">
                  <a16:creationId xmlns:a16="http://schemas.microsoft.com/office/drawing/2014/main" id="{91219748-DF20-F34F-BB42-14718E5703F3}"/>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720773" y="1494988"/>
              <a:ext cx="1394899" cy="1357948"/>
            </a:xfrm>
            <a:prstGeom prst="rect">
              <a:avLst/>
            </a:prstGeom>
          </p:spPr>
        </p:pic>
      </p:grpSp>
    </p:spTree>
    <p:extLst>
      <p:ext uri="{BB962C8B-B14F-4D97-AF65-F5344CB8AC3E}">
        <p14:creationId xmlns:p14="http://schemas.microsoft.com/office/powerpoint/2010/main" val="63328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AB84-5E00-EE47-80BD-DBD1E55E5873}"/>
              </a:ext>
            </a:extLst>
          </p:cNvPr>
          <p:cNvSpPr>
            <a:spLocks noGrp="1"/>
          </p:cNvSpPr>
          <p:nvPr>
            <p:ph type="title"/>
          </p:nvPr>
        </p:nvSpPr>
        <p:spPr/>
        <p:txBody>
          <a:bodyPr/>
          <a:lstStyle/>
          <a:p>
            <a:r>
              <a:rPr lang="en-US" dirty="0" err="1"/>
              <a:t>SasView</a:t>
            </a:r>
            <a:r>
              <a:rPr lang="en-US" dirty="0"/>
              <a:t> analyzes and models SAS data</a:t>
            </a:r>
          </a:p>
        </p:txBody>
      </p:sp>
      <p:sp>
        <p:nvSpPr>
          <p:cNvPr id="4" name="Slide Number Placeholder 3">
            <a:extLst>
              <a:ext uri="{FF2B5EF4-FFF2-40B4-BE49-F238E27FC236}">
                <a16:creationId xmlns:a16="http://schemas.microsoft.com/office/drawing/2014/main" id="{CC495921-8364-3A46-9095-F49A35C61E97}"/>
              </a:ext>
            </a:extLst>
          </p:cNvPr>
          <p:cNvSpPr>
            <a:spLocks noGrp="1"/>
          </p:cNvSpPr>
          <p:nvPr>
            <p:ph type="sldNum" sz="quarter" idx="12"/>
          </p:nvPr>
        </p:nvSpPr>
        <p:spPr/>
        <p:txBody>
          <a:bodyPr/>
          <a:lstStyle/>
          <a:p>
            <a:fld id="{551115BC-487E-4422-894C-CB7CD3E79223}" type="slidenum">
              <a:rPr lang="en-GB" noProof="0" smtClean="0"/>
              <a:t>32</a:t>
            </a:fld>
            <a:endParaRPr lang="en-GB" noProof="0"/>
          </a:p>
        </p:txBody>
      </p:sp>
      <p:pic>
        <p:nvPicPr>
          <p:cNvPr id="16" name="Picture 15">
            <a:extLst>
              <a:ext uri="{FF2B5EF4-FFF2-40B4-BE49-F238E27FC236}">
                <a16:creationId xmlns:a16="http://schemas.microsoft.com/office/drawing/2014/main" id="{278E98EB-B4A2-B14B-B46C-C2A422BCD9A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62342" y="4208431"/>
            <a:ext cx="3706887" cy="2545906"/>
          </a:xfrm>
          <a:prstGeom prst="rect">
            <a:avLst/>
          </a:prstGeom>
        </p:spPr>
      </p:pic>
      <p:sp>
        <p:nvSpPr>
          <p:cNvPr id="17" name="TextBox 16">
            <a:extLst>
              <a:ext uri="{FF2B5EF4-FFF2-40B4-BE49-F238E27FC236}">
                <a16:creationId xmlns:a16="http://schemas.microsoft.com/office/drawing/2014/main" id="{F54177DE-D1FA-E644-A8AD-E8E3ED92E849}"/>
              </a:ext>
            </a:extLst>
          </p:cNvPr>
          <p:cNvSpPr txBox="1"/>
          <p:nvPr/>
        </p:nvSpPr>
        <p:spPr>
          <a:xfrm>
            <a:off x="-42192" y="1628800"/>
            <a:ext cx="359631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Community driven project</a:t>
            </a:r>
          </a:p>
          <a:p>
            <a:pPr marL="285750" indent="-285750">
              <a:buFont typeface="Arial" panose="020B0604020202020204" pitchFamily="34" charset="0"/>
              <a:buChar char="•"/>
            </a:pPr>
            <a:r>
              <a:rPr lang="en-US" dirty="0"/>
              <a:t>30 developers from X-ray and neutron facilities </a:t>
            </a:r>
          </a:p>
          <a:p>
            <a:pPr marL="285750" indent="-285750">
              <a:buFont typeface="Arial" panose="020B0604020202020204" pitchFamily="34" charset="0"/>
              <a:buChar char="•"/>
            </a:pPr>
            <a:r>
              <a:rPr lang="en-US" dirty="0"/>
              <a:t>Engaged user community </a:t>
            </a:r>
          </a:p>
          <a:p>
            <a:pPr marL="285750" indent="-285750">
              <a:buFont typeface="Arial" panose="020B0604020202020204" pitchFamily="34" charset="0"/>
              <a:buChar char="•"/>
            </a:pPr>
            <a:r>
              <a:rPr lang="en-US" dirty="0"/>
              <a:t>Regular code camps and releases</a:t>
            </a:r>
          </a:p>
          <a:p>
            <a:pPr marL="285750" indent="-285750">
              <a:buFont typeface="Arial" panose="020B0604020202020204" pitchFamily="34" charset="0"/>
              <a:buChar char="•"/>
            </a:pPr>
            <a:r>
              <a:rPr lang="en-US" b="1" dirty="0"/>
              <a:t>We collaborate</a:t>
            </a:r>
          </a:p>
        </p:txBody>
      </p:sp>
      <p:sp>
        <p:nvSpPr>
          <p:cNvPr id="29" name="TextBox 28">
            <a:extLst>
              <a:ext uri="{FF2B5EF4-FFF2-40B4-BE49-F238E27FC236}">
                <a16:creationId xmlns:a16="http://schemas.microsoft.com/office/drawing/2014/main" id="{700F7681-1283-9647-86C6-6EE6DC3D9E68}"/>
              </a:ext>
            </a:extLst>
          </p:cNvPr>
          <p:cNvSpPr txBox="1"/>
          <p:nvPr/>
        </p:nvSpPr>
        <p:spPr>
          <a:xfrm>
            <a:off x="-42192" y="4208431"/>
            <a:ext cx="374101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Fitting geometrical models to data</a:t>
            </a:r>
          </a:p>
          <a:p>
            <a:pPr marL="285750" indent="-285750">
              <a:buFont typeface="Arial" panose="020B0604020202020204" pitchFamily="34" charset="0"/>
              <a:buChar char="•"/>
            </a:pPr>
            <a:r>
              <a:rPr lang="en-US" dirty="0"/>
              <a:t>P(r) inversion</a:t>
            </a:r>
          </a:p>
          <a:p>
            <a:pPr marL="285750" indent="-285750">
              <a:buFont typeface="Arial" panose="020B0604020202020204" pitchFamily="34" charset="0"/>
              <a:buChar char="•"/>
            </a:pPr>
            <a:r>
              <a:rPr lang="en-US" dirty="0"/>
              <a:t>Model-free calculations</a:t>
            </a:r>
          </a:p>
          <a:p>
            <a:pPr marL="285750" indent="-285750">
              <a:buFont typeface="Arial" panose="020B0604020202020204" pitchFamily="34" charset="0"/>
              <a:buChar char="•"/>
            </a:pPr>
            <a:r>
              <a:rPr lang="en-US" dirty="0"/>
              <a:t>Correlation functions</a:t>
            </a:r>
          </a:p>
          <a:p>
            <a:pPr marL="285750" indent="-285750">
              <a:buFont typeface="Arial" panose="020B0604020202020204" pitchFamily="34" charset="0"/>
              <a:buChar char="•"/>
            </a:pPr>
            <a:r>
              <a:rPr lang="en-US" dirty="0"/>
              <a:t>Numerous utility tools</a:t>
            </a:r>
          </a:p>
        </p:txBody>
      </p:sp>
      <p:pic>
        <p:nvPicPr>
          <p:cNvPr id="15" name="Picture 14">
            <a:extLst>
              <a:ext uri="{FF2B5EF4-FFF2-40B4-BE49-F238E27FC236}">
                <a16:creationId xmlns:a16="http://schemas.microsoft.com/office/drawing/2014/main" id="{BD31C673-1305-084F-A475-3B3910DDC96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62342" y="1480694"/>
            <a:ext cx="3596313" cy="2545905"/>
          </a:xfrm>
          <a:prstGeom prst="rect">
            <a:avLst/>
          </a:prstGeom>
        </p:spPr>
      </p:pic>
      <p:sp>
        <p:nvSpPr>
          <p:cNvPr id="21" name="TextBox 20">
            <a:extLst>
              <a:ext uri="{FF2B5EF4-FFF2-40B4-BE49-F238E27FC236}">
                <a16:creationId xmlns:a16="http://schemas.microsoft.com/office/drawing/2014/main" id="{2C163F94-2429-954C-876E-A306D8E11489}"/>
              </a:ext>
            </a:extLst>
          </p:cNvPr>
          <p:cNvSpPr txBox="1"/>
          <p:nvPr/>
        </p:nvSpPr>
        <p:spPr>
          <a:xfrm>
            <a:off x="4362342" y="4210515"/>
            <a:ext cx="2736304" cy="369332"/>
          </a:xfrm>
          <a:prstGeom prst="rect">
            <a:avLst/>
          </a:prstGeom>
          <a:noFill/>
        </p:spPr>
        <p:txBody>
          <a:bodyPr wrap="square" rtlCol="0">
            <a:spAutoFit/>
          </a:bodyPr>
          <a:lstStyle/>
          <a:p>
            <a:r>
              <a:rPr lang="sv-SE" dirty="0" err="1"/>
              <a:t>Code</a:t>
            </a:r>
            <a:r>
              <a:rPr lang="sv-SE" dirty="0"/>
              <a:t> Camp IX, </a:t>
            </a:r>
            <a:r>
              <a:rPr lang="sv-SE" dirty="0" err="1"/>
              <a:t>March</a:t>
            </a:r>
            <a:r>
              <a:rPr lang="sv-SE" dirty="0"/>
              <a:t> 2019</a:t>
            </a:r>
          </a:p>
        </p:txBody>
      </p:sp>
    </p:spTree>
    <p:extLst>
      <p:ext uri="{BB962C8B-B14F-4D97-AF65-F5344CB8AC3E}">
        <p14:creationId xmlns:p14="http://schemas.microsoft.com/office/powerpoint/2010/main" val="3708083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0851-FD55-0547-88B5-E7640303DC4B}"/>
              </a:ext>
            </a:extLst>
          </p:cNvPr>
          <p:cNvSpPr>
            <a:spLocks noGrp="1"/>
          </p:cNvSpPr>
          <p:nvPr>
            <p:ph type="title"/>
          </p:nvPr>
        </p:nvSpPr>
        <p:spPr/>
        <p:txBody>
          <a:bodyPr/>
          <a:lstStyle/>
          <a:p>
            <a:r>
              <a:rPr lang="en-US" dirty="0"/>
              <a:t>Bayesian inference combines atomistic and coarse-grained models</a:t>
            </a:r>
          </a:p>
        </p:txBody>
      </p:sp>
      <p:sp>
        <p:nvSpPr>
          <p:cNvPr id="4" name="Slide Number Placeholder 3">
            <a:extLst>
              <a:ext uri="{FF2B5EF4-FFF2-40B4-BE49-F238E27FC236}">
                <a16:creationId xmlns:a16="http://schemas.microsoft.com/office/drawing/2014/main" id="{B05E72BC-AEC7-8846-9AEA-EC1904A82657}"/>
              </a:ext>
            </a:extLst>
          </p:cNvPr>
          <p:cNvSpPr>
            <a:spLocks noGrp="1"/>
          </p:cNvSpPr>
          <p:nvPr>
            <p:ph type="sldNum" sz="quarter" idx="12"/>
          </p:nvPr>
        </p:nvSpPr>
        <p:spPr/>
        <p:txBody>
          <a:bodyPr/>
          <a:lstStyle/>
          <a:p>
            <a:fld id="{551115BC-487E-4422-894C-CB7CD3E79223}" type="slidenum">
              <a:rPr lang="en-GB" noProof="0" smtClean="0"/>
              <a:t>33</a:t>
            </a:fld>
            <a:endParaRPr lang="en-GB" noProof="0"/>
          </a:p>
        </p:txBody>
      </p:sp>
      <p:pic>
        <p:nvPicPr>
          <p:cNvPr id="9" name="Picture 8">
            <a:extLst>
              <a:ext uri="{FF2B5EF4-FFF2-40B4-BE49-F238E27FC236}">
                <a16:creationId xmlns:a16="http://schemas.microsoft.com/office/drawing/2014/main" id="{D1916A50-4317-1E4A-8C64-B931E023B9B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7541" y="3982380"/>
            <a:ext cx="2179272" cy="2179272"/>
          </a:xfrm>
          <a:prstGeom prst="rect">
            <a:avLst/>
          </a:prstGeom>
        </p:spPr>
      </p:pic>
      <p:grpSp>
        <p:nvGrpSpPr>
          <p:cNvPr id="15" name="Group 14">
            <a:extLst>
              <a:ext uri="{FF2B5EF4-FFF2-40B4-BE49-F238E27FC236}">
                <a16:creationId xmlns:a16="http://schemas.microsoft.com/office/drawing/2014/main" id="{1729D1A3-6E6D-5D43-8720-181622DA104B}"/>
              </a:ext>
            </a:extLst>
          </p:cNvPr>
          <p:cNvGrpSpPr/>
          <p:nvPr/>
        </p:nvGrpSpPr>
        <p:grpSpPr>
          <a:xfrm>
            <a:off x="2512893" y="2195652"/>
            <a:ext cx="1224136" cy="1221732"/>
            <a:chOff x="4932040" y="1630997"/>
            <a:chExt cx="1837184" cy="1873004"/>
          </a:xfrm>
        </p:grpSpPr>
        <p:grpSp>
          <p:nvGrpSpPr>
            <p:cNvPr id="13" name="Group 12">
              <a:extLst>
                <a:ext uri="{FF2B5EF4-FFF2-40B4-BE49-F238E27FC236}">
                  <a16:creationId xmlns:a16="http://schemas.microsoft.com/office/drawing/2014/main" id="{132AFF70-45F7-C24F-979C-28A02904A328}"/>
                </a:ext>
              </a:extLst>
            </p:cNvPr>
            <p:cNvGrpSpPr/>
            <p:nvPr/>
          </p:nvGrpSpPr>
          <p:grpSpPr>
            <a:xfrm>
              <a:off x="4932040" y="1630997"/>
              <a:ext cx="1837184" cy="1873004"/>
              <a:chOff x="4932040" y="1630997"/>
              <a:chExt cx="1837184" cy="1873004"/>
            </a:xfrm>
          </p:grpSpPr>
          <p:pic>
            <p:nvPicPr>
              <p:cNvPr id="4098" name="Picture 2" descr="Illustration of (a) the electron density profiles of solid, core-shell and hollow model spheres, (b) their corresponding form factor curves, and (c) the effect of size distribution on form factor curves of hollow spheres. Parameters used in (b) are: solid sphere R 1 = 20 nm, ρ 1 = 672 nm −3 ; core-shell sphere R 1 = 20 nm, R 2 = 30 nm, ρ 1 = 672 nm −3 , ρ 2 = 883 nm −3 ; hollow sphere R 1 = 20 nm, R 2 = 30 nm, ρ 0 = 0 nm −3 , ρ 2 = 883 nm −3. For all three kinds of structures in (b), the size distribution standard deviation σ is 0.1. Parameters used in (c) are: R 1 = 20 nm, R 2 = 30 nm, ρ 0 = 0 nm −3 , ρ 2 = 883 nm −3 , σ as indicated. Schulz distribution function 13 was used in the calculation. (c) is reproduced from Ref. 98. ">
                <a:extLst>
                  <a:ext uri="{FF2B5EF4-FFF2-40B4-BE49-F238E27FC236}">
                    <a16:creationId xmlns:a16="http://schemas.microsoft.com/office/drawing/2014/main" id="{BA730322-C49D-D444-A1C0-5D02C1778D9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932040" y="1630997"/>
                <a:ext cx="1720800" cy="167124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26F18E3-92A8-EA47-8EDE-3526B3AD5A9E}"/>
                  </a:ext>
                </a:extLst>
              </p:cNvPr>
              <p:cNvSpPr/>
              <p:nvPr/>
            </p:nvSpPr>
            <p:spPr>
              <a:xfrm>
                <a:off x="6337176" y="3100489"/>
                <a:ext cx="432048" cy="403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4" name="Rectangle 13">
              <a:extLst>
                <a:ext uri="{FF2B5EF4-FFF2-40B4-BE49-F238E27FC236}">
                  <a16:creationId xmlns:a16="http://schemas.microsoft.com/office/drawing/2014/main" id="{3F1D0E4F-7041-5F4A-96BE-E54D0464C092}"/>
                </a:ext>
              </a:extLst>
            </p:cNvPr>
            <p:cNvSpPr/>
            <p:nvPr/>
          </p:nvSpPr>
          <p:spPr>
            <a:xfrm>
              <a:off x="6635005" y="2564904"/>
              <a:ext cx="116384" cy="53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7" name="Cross 16">
            <a:extLst>
              <a:ext uri="{FF2B5EF4-FFF2-40B4-BE49-F238E27FC236}">
                <a16:creationId xmlns:a16="http://schemas.microsoft.com/office/drawing/2014/main" id="{B8B01E83-65F3-C241-A8B7-B2D3E02383B3}"/>
              </a:ext>
            </a:extLst>
          </p:cNvPr>
          <p:cNvSpPr/>
          <p:nvPr/>
        </p:nvSpPr>
        <p:spPr>
          <a:xfrm>
            <a:off x="1954753" y="2538570"/>
            <a:ext cx="449573" cy="399680"/>
          </a:xfrm>
          <a:prstGeom prst="plus">
            <a:avLst>
              <a:gd name="adj" fmla="val 4087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graphicFrame>
        <p:nvGraphicFramePr>
          <p:cNvPr id="19" name="Table 18">
            <a:extLst>
              <a:ext uri="{FF2B5EF4-FFF2-40B4-BE49-F238E27FC236}">
                <a16:creationId xmlns:a16="http://schemas.microsoft.com/office/drawing/2014/main" id="{1C0C0852-79B0-674E-8B6D-33C7F39B4296}"/>
              </a:ext>
            </a:extLst>
          </p:cNvPr>
          <p:cNvGraphicFramePr>
            <a:graphicFrameLocks noGrp="1"/>
          </p:cNvGraphicFramePr>
          <p:nvPr>
            <p:extLst>
              <p:ext uri="{D42A27DB-BD31-4B8C-83A1-F6EECF244321}">
                <p14:modId xmlns:p14="http://schemas.microsoft.com/office/powerpoint/2010/main" val="152969334"/>
              </p:ext>
            </p:extLst>
          </p:nvPr>
        </p:nvGraphicFramePr>
        <p:xfrm>
          <a:off x="4244676" y="3901676"/>
          <a:ext cx="4096555" cy="2537412"/>
        </p:xfrm>
        <a:graphic>
          <a:graphicData uri="http://schemas.openxmlformats.org/drawingml/2006/table">
            <a:tbl>
              <a:tblPr firstRow="1" bandRow="1">
                <a:tableStyleId>{00A15C55-8517-42AA-B614-E9B94910E393}</a:tableStyleId>
              </a:tblPr>
              <a:tblGrid>
                <a:gridCol w="2572202">
                  <a:extLst>
                    <a:ext uri="{9D8B030D-6E8A-4147-A177-3AD203B41FA5}">
                      <a16:colId xmlns:a16="http://schemas.microsoft.com/office/drawing/2014/main" val="322318175"/>
                    </a:ext>
                  </a:extLst>
                </a:gridCol>
                <a:gridCol w="1524353">
                  <a:extLst>
                    <a:ext uri="{9D8B030D-6E8A-4147-A177-3AD203B41FA5}">
                      <a16:colId xmlns:a16="http://schemas.microsoft.com/office/drawing/2014/main" val="758320784"/>
                    </a:ext>
                  </a:extLst>
                </a:gridCol>
              </a:tblGrid>
              <a:tr h="382982">
                <a:tc>
                  <a:txBody>
                    <a:bodyPr/>
                    <a:lstStyle/>
                    <a:p>
                      <a:r>
                        <a:rPr lang="sv-SE" dirty="0"/>
                        <a:t>Parameter</a:t>
                      </a:r>
                    </a:p>
                  </a:txBody>
                  <a:tcPr/>
                </a:tc>
                <a:tc>
                  <a:txBody>
                    <a:bodyPr/>
                    <a:lstStyle/>
                    <a:p>
                      <a:r>
                        <a:rPr lang="sv-SE" dirty="0" err="1"/>
                        <a:t>Value</a:t>
                      </a:r>
                      <a:endParaRPr lang="sv-SE" dirty="0"/>
                    </a:p>
                  </a:txBody>
                  <a:tcPr/>
                </a:tc>
                <a:extLst>
                  <a:ext uri="{0D108BD9-81ED-4DB2-BD59-A6C34878D82A}">
                    <a16:rowId xmlns:a16="http://schemas.microsoft.com/office/drawing/2014/main" val="2916777109"/>
                  </a:ext>
                </a:extLst>
              </a:tr>
              <a:tr h="430886">
                <a:tc>
                  <a:txBody>
                    <a:bodyPr/>
                    <a:lstStyle/>
                    <a:p>
                      <a:r>
                        <a:rPr lang="sv-SE" dirty="0" err="1"/>
                        <a:t>Weight</a:t>
                      </a:r>
                      <a:r>
                        <a:rPr lang="sv-SE" dirty="0"/>
                        <a:t> T3 </a:t>
                      </a:r>
                      <a:r>
                        <a:rPr lang="sv-SE" dirty="0" err="1"/>
                        <a:t>capsid</a:t>
                      </a:r>
                      <a:endParaRPr lang="sv-SE" dirty="0"/>
                    </a:p>
                  </a:txBody>
                  <a:tcPr/>
                </a:tc>
                <a:tc>
                  <a:txBody>
                    <a:bodyPr/>
                    <a:lstStyle/>
                    <a:p>
                      <a:r>
                        <a:rPr lang="sv-SE" dirty="0"/>
                        <a:t>0.40±0.02</a:t>
                      </a:r>
                    </a:p>
                  </a:txBody>
                  <a:tcPr/>
                </a:tc>
                <a:extLst>
                  <a:ext uri="{0D108BD9-81ED-4DB2-BD59-A6C34878D82A}">
                    <a16:rowId xmlns:a16="http://schemas.microsoft.com/office/drawing/2014/main" val="3761860506"/>
                  </a:ext>
                </a:extLst>
              </a:tr>
              <a:tr h="430886">
                <a:tc>
                  <a:txBody>
                    <a:bodyPr/>
                    <a:lstStyle/>
                    <a:p>
                      <a:r>
                        <a:rPr lang="sv-SE" dirty="0" err="1"/>
                        <a:t>Weight</a:t>
                      </a:r>
                      <a:r>
                        <a:rPr lang="sv-SE" dirty="0"/>
                        <a:t> T4 </a:t>
                      </a:r>
                      <a:r>
                        <a:rPr lang="sv-SE" dirty="0" err="1"/>
                        <a:t>capsid</a:t>
                      </a:r>
                      <a:endParaRPr lang="sv-SE" dirty="0"/>
                    </a:p>
                  </a:txBody>
                  <a:tcPr/>
                </a:tc>
                <a:tc>
                  <a:txBody>
                    <a:bodyPr/>
                    <a:lstStyle/>
                    <a:p>
                      <a:r>
                        <a:rPr lang="sv-SE" dirty="0"/>
                        <a:t>0.15±0.03</a:t>
                      </a:r>
                    </a:p>
                  </a:txBody>
                  <a:tcPr/>
                </a:tc>
                <a:extLst>
                  <a:ext uri="{0D108BD9-81ED-4DB2-BD59-A6C34878D82A}">
                    <a16:rowId xmlns:a16="http://schemas.microsoft.com/office/drawing/2014/main" val="1858119727"/>
                  </a:ext>
                </a:extLst>
              </a:tr>
              <a:tr h="430886">
                <a:tc>
                  <a:txBody>
                    <a:bodyPr/>
                    <a:lstStyle/>
                    <a:p>
                      <a:r>
                        <a:rPr lang="sv-SE" dirty="0" err="1"/>
                        <a:t>Weight</a:t>
                      </a:r>
                      <a:r>
                        <a:rPr lang="sv-SE" dirty="0"/>
                        <a:t> </a:t>
                      </a:r>
                      <a:r>
                        <a:rPr lang="sv-SE" dirty="0" err="1"/>
                        <a:t>core</a:t>
                      </a:r>
                      <a:r>
                        <a:rPr lang="sv-SE" dirty="0"/>
                        <a:t> </a:t>
                      </a:r>
                      <a:r>
                        <a:rPr lang="sv-SE" dirty="0" err="1"/>
                        <a:t>shell</a:t>
                      </a:r>
                      <a:r>
                        <a:rPr lang="sv-SE" dirty="0"/>
                        <a:t> </a:t>
                      </a:r>
                      <a:r>
                        <a:rPr lang="sv-SE" dirty="0" err="1"/>
                        <a:t>sphere</a:t>
                      </a:r>
                      <a:endParaRPr lang="sv-SE" dirty="0"/>
                    </a:p>
                  </a:txBody>
                  <a:tcPr/>
                </a:tc>
                <a:tc>
                  <a:txBody>
                    <a:bodyPr/>
                    <a:lstStyle/>
                    <a:p>
                      <a:r>
                        <a:rPr lang="sv-SE" dirty="0"/>
                        <a:t>0.45±0.05</a:t>
                      </a:r>
                    </a:p>
                  </a:txBody>
                  <a:tcPr/>
                </a:tc>
                <a:extLst>
                  <a:ext uri="{0D108BD9-81ED-4DB2-BD59-A6C34878D82A}">
                    <a16:rowId xmlns:a16="http://schemas.microsoft.com/office/drawing/2014/main" val="3058092032"/>
                  </a:ext>
                </a:extLst>
              </a:tr>
              <a:tr h="430886">
                <a:tc>
                  <a:txBody>
                    <a:bodyPr/>
                    <a:lstStyle/>
                    <a:p>
                      <a:r>
                        <a:rPr lang="sv-SE" dirty="0" err="1"/>
                        <a:t>Core</a:t>
                      </a:r>
                      <a:r>
                        <a:rPr lang="sv-SE" dirty="0"/>
                        <a:t> </a:t>
                      </a:r>
                      <a:r>
                        <a:rPr lang="sv-SE" dirty="0" err="1"/>
                        <a:t>radius</a:t>
                      </a:r>
                      <a:r>
                        <a:rPr lang="sv-SE" dirty="0"/>
                        <a:t> [Å]</a:t>
                      </a:r>
                    </a:p>
                  </a:txBody>
                  <a:tcPr/>
                </a:tc>
                <a:tc>
                  <a:txBody>
                    <a:bodyPr/>
                    <a:lstStyle/>
                    <a:p>
                      <a:r>
                        <a:rPr lang="sv-SE" dirty="0"/>
                        <a:t>88±10</a:t>
                      </a:r>
                    </a:p>
                  </a:txBody>
                  <a:tcPr/>
                </a:tc>
                <a:extLst>
                  <a:ext uri="{0D108BD9-81ED-4DB2-BD59-A6C34878D82A}">
                    <a16:rowId xmlns:a16="http://schemas.microsoft.com/office/drawing/2014/main" val="1152543462"/>
                  </a:ext>
                </a:extLst>
              </a:tr>
              <a:tr h="430886">
                <a:tc>
                  <a:txBody>
                    <a:bodyPr/>
                    <a:lstStyle/>
                    <a:p>
                      <a:r>
                        <a:rPr lang="sv-SE" dirty="0"/>
                        <a:t>Shell </a:t>
                      </a:r>
                      <a:r>
                        <a:rPr lang="sv-SE" dirty="0" err="1"/>
                        <a:t>radius</a:t>
                      </a:r>
                      <a:r>
                        <a:rPr lang="sv-SE" dirty="0"/>
                        <a:t> [Å]</a:t>
                      </a:r>
                    </a:p>
                  </a:txBody>
                  <a:tcPr/>
                </a:tc>
                <a:tc>
                  <a:txBody>
                    <a:bodyPr/>
                    <a:lstStyle/>
                    <a:p>
                      <a:r>
                        <a:rPr lang="sv-SE" dirty="0"/>
                        <a:t>30±4</a:t>
                      </a:r>
                    </a:p>
                  </a:txBody>
                  <a:tcPr/>
                </a:tc>
                <a:extLst>
                  <a:ext uri="{0D108BD9-81ED-4DB2-BD59-A6C34878D82A}">
                    <a16:rowId xmlns:a16="http://schemas.microsoft.com/office/drawing/2014/main" val="3484101223"/>
                  </a:ext>
                </a:extLst>
              </a:tr>
            </a:tbl>
          </a:graphicData>
        </a:graphic>
      </p:graphicFrame>
      <p:pic>
        <p:nvPicPr>
          <p:cNvPr id="5" name="Picture 4">
            <a:extLst>
              <a:ext uri="{FF2B5EF4-FFF2-40B4-BE49-F238E27FC236}">
                <a16:creationId xmlns:a16="http://schemas.microsoft.com/office/drawing/2014/main" id="{AD40709E-CC44-F449-9028-902DB458F9B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70106" y="1561614"/>
            <a:ext cx="4604202" cy="2420766"/>
          </a:xfrm>
          <a:prstGeom prst="rect">
            <a:avLst/>
          </a:prstGeom>
        </p:spPr>
      </p:pic>
      <p:sp>
        <p:nvSpPr>
          <p:cNvPr id="6" name="TextBox 5">
            <a:extLst>
              <a:ext uri="{FF2B5EF4-FFF2-40B4-BE49-F238E27FC236}">
                <a16:creationId xmlns:a16="http://schemas.microsoft.com/office/drawing/2014/main" id="{52F35C4F-5684-7044-830D-783876D6BAA1}"/>
              </a:ext>
            </a:extLst>
          </p:cNvPr>
          <p:cNvSpPr txBox="1"/>
          <p:nvPr/>
        </p:nvSpPr>
        <p:spPr>
          <a:xfrm>
            <a:off x="7596336" y="1628800"/>
            <a:ext cx="1053109" cy="369332"/>
          </a:xfrm>
          <a:prstGeom prst="rect">
            <a:avLst/>
          </a:prstGeom>
          <a:noFill/>
        </p:spPr>
        <p:txBody>
          <a:bodyPr wrap="none" rtlCol="0">
            <a:spAutoFit/>
          </a:bodyPr>
          <a:lstStyle/>
          <a:p>
            <a:r>
              <a:rPr lang="sv-SE" dirty="0"/>
              <a:t>End </a:t>
            </a:r>
            <a:r>
              <a:rPr lang="sv-SE" dirty="0" err="1"/>
              <a:t>state</a:t>
            </a:r>
            <a:endParaRPr lang="sv-SE" dirty="0"/>
          </a:p>
        </p:txBody>
      </p:sp>
      <p:pic>
        <p:nvPicPr>
          <p:cNvPr id="20" name="Picture 19">
            <a:extLst>
              <a:ext uri="{FF2B5EF4-FFF2-40B4-BE49-F238E27FC236}">
                <a16:creationId xmlns:a16="http://schemas.microsoft.com/office/drawing/2014/main" id="{F34066A9-ECFE-4641-8265-AF06A9556A5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4617" y="1658017"/>
            <a:ext cx="1073598" cy="1080393"/>
          </a:xfrm>
          <a:prstGeom prst="rect">
            <a:avLst/>
          </a:prstGeom>
        </p:spPr>
      </p:pic>
      <p:pic>
        <p:nvPicPr>
          <p:cNvPr id="21" name="Picture 20">
            <a:extLst>
              <a:ext uri="{FF2B5EF4-FFF2-40B4-BE49-F238E27FC236}">
                <a16:creationId xmlns:a16="http://schemas.microsoft.com/office/drawing/2014/main" id="{29843E4A-7826-3D41-B4F6-D0500942566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68789" y="2647116"/>
            <a:ext cx="1394899" cy="1357948"/>
          </a:xfrm>
          <a:prstGeom prst="rect">
            <a:avLst/>
          </a:prstGeom>
        </p:spPr>
      </p:pic>
      <p:sp>
        <p:nvSpPr>
          <p:cNvPr id="18" name="Cloud 17">
            <a:extLst>
              <a:ext uri="{FF2B5EF4-FFF2-40B4-BE49-F238E27FC236}">
                <a16:creationId xmlns:a16="http://schemas.microsoft.com/office/drawing/2014/main" id="{FFA36E09-58F2-564F-8009-2CCDC784FB05}"/>
              </a:ext>
            </a:extLst>
          </p:cNvPr>
          <p:cNvSpPr/>
          <p:nvPr/>
        </p:nvSpPr>
        <p:spPr>
          <a:xfrm>
            <a:off x="-1" y="1561615"/>
            <a:ext cx="4011600" cy="2600460"/>
          </a:xfrm>
          <a:prstGeom prst="cloud">
            <a:avLst/>
          </a:prstGeom>
          <a:gradFill>
            <a:gsLst>
              <a:gs pos="0">
                <a:schemeClr val="accent4">
                  <a:tint val="50000"/>
                  <a:satMod val="300000"/>
                </a:schemeClr>
              </a:gs>
              <a:gs pos="12000">
                <a:schemeClr val="accent4">
                  <a:tint val="37000"/>
                  <a:satMod val="300000"/>
                </a:schemeClr>
              </a:gs>
              <a:gs pos="81000">
                <a:schemeClr val="accent4">
                  <a:tint val="15000"/>
                  <a:satMod val="350000"/>
                  <a:alpha val="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4405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5B71-D026-3747-BE57-00A7E243065D}"/>
              </a:ext>
            </a:extLst>
          </p:cNvPr>
          <p:cNvSpPr>
            <a:spLocks noGrp="1"/>
          </p:cNvSpPr>
          <p:nvPr>
            <p:ph type="title"/>
          </p:nvPr>
        </p:nvSpPr>
        <p:spPr/>
        <p:txBody>
          <a:bodyPr/>
          <a:lstStyle/>
          <a:p>
            <a:r>
              <a:rPr lang="en-US" dirty="0"/>
              <a:t>Conclusions II</a:t>
            </a:r>
          </a:p>
        </p:txBody>
      </p:sp>
      <p:sp>
        <p:nvSpPr>
          <p:cNvPr id="3" name="Content Placeholder 2">
            <a:extLst>
              <a:ext uri="{FF2B5EF4-FFF2-40B4-BE49-F238E27FC236}">
                <a16:creationId xmlns:a16="http://schemas.microsoft.com/office/drawing/2014/main" id="{F3830513-3E4B-124F-B20F-1E4A757FE5DB}"/>
              </a:ext>
            </a:extLst>
          </p:cNvPr>
          <p:cNvSpPr>
            <a:spLocks noGrp="1"/>
          </p:cNvSpPr>
          <p:nvPr>
            <p:ph idx="1"/>
          </p:nvPr>
        </p:nvSpPr>
        <p:spPr/>
        <p:txBody>
          <a:bodyPr/>
          <a:lstStyle/>
          <a:p>
            <a:r>
              <a:rPr lang="en-US" dirty="0"/>
              <a:t>Bayesian inference methods can be adapted to analyze time-resolved SAXS data</a:t>
            </a:r>
          </a:p>
          <a:p>
            <a:r>
              <a:rPr lang="en-US" dirty="0"/>
              <a:t>Models of various accuracy can be combined into a single statistical framework</a:t>
            </a:r>
          </a:p>
        </p:txBody>
      </p:sp>
      <p:sp>
        <p:nvSpPr>
          <p:cNvPr id="4" name="Slide Number Placeholder 3">
            <a:extLst>
              <a:ext uri="{FF2B5EF4-FFF2-40B4-BE49-F238E27FC236}">
                <a16:creationId xmlns:a16="http://schemas.microsoft.com/office/drawing/2014/main" id="{1CBDCF2D-AB57-384B-A7EB-57DAEB6EFD44}"/>
              </a:ext>
            </a:extLst>
          </p:cNvPr>
          <p:cNvSpPr>
            <a:spLocks noGrp="1"/>
          </p:cNvSpPr>
          <p:nvPr>
            <p:ph type="sldNum" sz="quarter" idx="12"/>
          </p:nvPr>
        </p:nvSpPr>
        <p:spPr/>
        <p:txBody>
          <a:bodyPr/>
          <a:lstStyle/>
          <a:p>
            <a:fld id="{551115BC-487E-4422-894C-CB7CD3E79223}" type="slidenum">
              <a:rPr lang="en-GB" noProof="0" smtClean="0"/>
              <a:t>34</a:t>
            </a:fld>
            <a:endParaRPr lang="en-GB" noProof="0"/>
          </a:p>
        </p:txBody>
      </p:sp>
    </p:spTree>
    <p:extLst>
      <p:ext uri="{BB962C8B-B14F-4D97-AF65-F5344CB8AC3E}">
        <p14:creationId xmlns:p14="http://schemas.microsoft.com/office/powerpoint/2010/main" val="1542704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506D-233F-FB45-9787-ED22B95945D3}"/>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B1B589C5-1D9C-A848-B39F-159CCB2DAFF3}"/>
              </a:ext>
            </a:extLst>
          </p:cNvPr>
          <p:cNvSpPr>
            <a:spLocks noGrp="1"/>
          </p:cNvSpPr>
          <p:nvPr>
            <p:ph type="sldNum" sz="quarter" idx="12"/>
          </p:nvPr>
        </p:nvSpPr>
        <p:spPr/>
        <p:txBody>
          <a:bodyPr/>
          <a:lstStyle/>
          <a:p>
            <a:fld id="{551115BC-487E-4422-894C-CB7CD3E79223}" type="slidenum">
              <a:rPr lang="en-GB" noProof="0" smtClean="0"/>
              <a:t>35</a:t>
            </a:fld>
            <a:endParaRPr lang="en-GB" noProof="0"/>
          </a:p>
        </p:txBody>
      </p:sp>
      <p:sp>
        <p:nvSpPr>
          <p:cNvPr id="6" name="TextBox 5">
            <a:extLst>
              <a:ext uri="{FF2B5EF4-FFF2-40B4-BE49-F238E27FC236}">
                <a16:creationId xmlns:a16="http://schemas.microsoft.com/office/drawing/2014/main" id="{0B4AF3BD-499E-FA4E-8FC9-11D9F6237F26}"/>
              </a:ext>
            </a:extLst>
          </p:cNvPr>
          <p:cNvSpPr txBox="1"/>
          <p:nvPr/>
        </p:nvSpPr>
        <p:spPr>
          <a:xfrm>
            <a:off x="3188364" y="1523159"/>
            <a:ext cx="3069366" cy="2862322"/>
          </a:xfrm>
          <a:prstGeom prst="rect">
            <a:avLst/>
          </a:prstGeom>
          <a:noFill/>
        </p:spPr>
        <p:txBody>
          <a:bodyPr wrap="none" rtlCol="0">
            <a:spAutoFit/>
          </a:bodyPr>
          <a:lstStyle/>
          <a:p>
            <a:r>
              <a:rPr lang="en-US" dirty="0"/>
              <a:t>Univ. of Sydney:</a:t>
            </a:r>
          </a:p>
          <a:p>
            <a:r>
              <a:rPr lang="en-US" dirty="0"/>
              <a:t>Jill </a:t>
            </a:r>
            <a:r>
              <a:rPr lang="en-US" dirty="0" err="1"/>
              <a:t>Trewhella</a:t>
            </a:r>
            <a:endParaRPr lang="en-US" dirty="0"/>
          </a:p>
          <a:p>
            <a:endParaRPr lang="en-US" dirty="0"/>
          </a:p>
          <a:p>
            <a:r>
              <a:rPr lang="en-US" dirty="0"/>
              <a:t>ISIS neutron and muon source:</a:t>
            </a:r>
          </a:p>
          <a:p>
            <a:r>
              <a:rPr lang="en-US" dirty="0" err="1"/>
              <a:t>Najet</a:t>
            </a:r>
            <a:r>
              <a:rPr lang="en-US" dirty="0"/>
              <a:t> </a:t>
            </a:r>
            <a:r>
              <a:rPr lang="en-US" dirty="0" err="1"/>
              <a:t>Mahmoudi</a:t>
            </a:r>
            <a:endParaRPr lang="en-US" dirty="0"/>
          </a:p>
          <a:p>
            <a:endParaRPr lang="en-US" dirty="0"/>
          </a:p>
          <a:p>
            <a:r>
              <a:rPr lang="en-US" dirty="0"/>
              <a:t>Univ. of Copenhagen:</a:t>
            </a:r>
          </a:p>
          <a:p>
            <a:r>
              <a:rPr lang="en-US" dirty="0"/>
              <a:t>Martin </a:t>
            </a:r>
            <a:r>
              <a:rPr lang="en-US" dirty="0" err="1"/>
              <a:t>Nors</a:t>
            </a:r>
            <a:r>
              <a:rPr lang="en-US" dirty="0"/>
              <a:t> Pedersen</a:t>
            </a:r>
          </a:p>
          <a:p>
            <a:r>
              <a:rPr lang="en-US" dirty="0" err="1"/>
              <a:t>Lise</a:t>
            </a:r>
            <a:r>
              <a:rPr lang="en-US" dirty="0"/>
              <a:t> </a:t>
            </a:r>
            <a:r>
              <a:rPr lang="en-US" dirty="0" err="1"/>
              <a:t>Arleth</a:t>
            </a:r>
            <a:endParaRPr lang="en-US" dirty="0"/>
          </a:p>
          <a:p>
            <a:endParaRPr lang="en-US" dirty="0"/>
          </a:p>
        </p:txBody>
      </p:sp>
      <p:sp>
        <p:nvSpPr>
          <p:cNvPr id="7" name="TextBox 6">
            <a:extLst>
              <a:ext uri="{FF2B5EF4-FFF2-40B4-BE49-F238E27FC236}">
                <a16:creationId xmlns:a16="http://schemas.microsoft.com/office/drawing/2014/main" id="{8C725383-DD62-454E-A614-03478D7F03C0}"/>
              </a:ext>
            </a:extLst>
          </p:cNvPr>
          <p:cNvSpPr txBox="1"/>
          <p:nvPr/>
        </p:nvSpPr>
        <p:spPr>
          <a:xfrm>
            <a:off x="168793" y="1523159"/>
            <a:ext cx="1898340" cy="1754326"/>
          </a:xfrm>
          <a:prstGeom prst="rect">
            <a:avLst/>
          </a:prstGeom>
          <a:noFill/>
        </p:spPr>
        <p:txBody>
          <a:bodyPr wrap="none" rtlCol="0">
            <a:spAutoFit/>
          </a:bodyPr>
          <a:lstStyle/>
          <a:p>
            <a:r>
              <a:rPr lang="en-US" dirty="0"/>
              <a:t>Lund University:</a:t>
            </a:r>
          </a:p>
          <a:p>
            <a:r>
              <a:rPr lang="en-US" dirty="0" err="1"/>
              <a:t>Ingemar</a:t>
            </a:r>
            <a:r>
              <a:rPr lang="en-US" dirty="0"/>
              <a:t> André</a:t>
            </a:r>
          </a:p>
          <a:p>
            <a:r>
              <a:rPr lang="en-US" dirty="0"/>
              <a:t>Ryan Oliver</a:t>
            </a:r>
          </a:p>
          <a:p>
            <a:endParaRPr lang="en-US" dirty="0"/>
          </a:p>
          <a:p>
            <a:r>
              <a:rPr lang="en-US" dirty="0"/>
              <a:t>ESS:</a:t>
            </a:r>
          </a:p>
          <a:p>
            <a:r>
              <a:rPr lang="en-US" dirty="0"/>
              <a:t>Thomas Holm Rod</a:t>
            </a:r>
          </a:p>
        </p:txBody>
      </p:sp>
      <p:pic>
        <p:nvPicPr>
          <p:cNvPr id="10" name="Picture 2" descr="ttps://www.vr.se/images/18.12fff4451215cbd83e4800013838/vetenskapsradet-logotyp.png">
            <a:extLst>
              <a:ext uri="{FF2B5EF4-FFF2-40B4-BE49-F238E27FC236}">
                <a16:creationId xmlns:a16="http://schemas.microsoft.com/office/drawing/2014/main" id="{E92DFE1F-248C-7F46-A00E-7F56D0A46E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88734" y="5517230"/>
            <a:ext cx="1356798" cy="128721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0F990972-2712-434F-A8FC-7214110926D5}"/>
              </a:ext>
            </a:extLst>
          </p:cNvPr>
          <p:cNvGrpSpPr/>
          <p:nvPr/>
        </p:nvGrpSpPr>
        <p:grpSpPr>
          <a:xfrm>
            <a:off x="3995936" y="5517230"/>
            <a:ext cx="936104" cy="1359107"/>
            <a:chOff x="87947" y="2924944"/>
            <a:chExt cx="1531724" cy="2360309"/>
          </a:xfrm>
        </p:grpSpPr>
        <p:pic>
          <p:nvPicPr>
            <p:cNvPr id="12" name="Picture 11">
              <a:extLst>
                <a:ext uri="{FF2B5EF4-FFF2-40B4-BE49-F238E27FC236}">
                  <a16:creationId xmlns:a16="http://schemas.microsoft.com/office/drawing/2014/main" id="{C7CF53CB-1BEA-B64E-8DBB-3073F66786C7}"/>
                </a:ext>
              </a:extLst>
            </p:cNvPr>
            <p:cNvPicPr>
              <a:picLocks noChangeAspect="1"/>
            </p:cNvPicPr>
            <p:nvPr/>
          </p:nvPicPr>
          <p:blipFill>
            <a:blip r:embed="rId4"/>
            <a:stretch>
              <a:fillRect/>
            </a:stretch>
          </p:blipFill>
          <p:spPr>
            <a:xfrm>
              <a:off x="93085" y="2924944"/>
              <a:ext cx="1526586" cy="2235464"/>
            </a:xfrm>
            <a:prstGeom prst="rect">
              <a:avLst/>
            </a:prstGeom>
          </p:spPr>
        </p:pic>
        <p:sp>
          <p:nvSpPr>
            <p:cNvPr id="13" name="Rectangle 12">
              <a:extLst>
                <a:ext uri="{FF2B5EF4-FFF2-40B4-BE49-F238E27FC236}">
                  <a16:creationId xmlns:a16="http://schemas.microsoft.com/office/drawing/2014/main" id="{0BCA27E7-5FA7-764F-BB6A-77F543B9C49F}"/>
                </a:ext>
              </a:extLst>
            </p:cNvPr>
            <p:cNvSpPr/>
            <p:nvPr/>
          </p:nvSpPr>
          <p:spPr>
            <a:xfrm>
              <a:off x="1080109" y="4911662"/>
              <a:ext cx="539562" cy="373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874EC6-08A2-254C-92E1-6641EDD8CFAB}"/>
                </a:ext>
              </a:extLst>
            </p:cNvPr>
            <p:cNvSpPr/>
            <p:nvPr/>
          </p:nvSpPr>
          <p:spPr>
            <a:xfrm>
              <a:off x="87947" y="3284984"/>
              <a:ext cx="616589" cy="226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2" descr="http://essenceofescience.se/wp-content/uploads/2013/09/eSSENCE_header-10004.png">
            <a:extLst>
              <a:ext uri="{FF2B5EF4-FFF2-40B4-BE49-F238E27FC236}">
                <a16:creationId xmlns:a16="http://schemas.microsoft.com/office/drawing/2014/main" id="{24A42B64-B102-AC44-B1E0-121CA74C5609}"/>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r="44712"/>
          <a:stretch/>
        </p:blipFill>
        <p:spPr bwMode="auto">
          <a:xfrm>
            <a:off x="5821060" y="5679315"/>
            <a:ext cx="1363671" cy="7103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92EEC5-0934-EA44-9AE0-3B07AA2F0B06}"/>
              </a:ext>
            </a:extLst>
          </p:cNvPr>
          <p:cNvSpPr txBox="1"/>
          <p:nvPr/>
        </p:nvSpPr>
        <p:spPr>
          <a:xfrm>
            <a:off x="384967" y="5162399"/>
            <a:ext cx="1002197" cy="369332"/>
          </a:xfrm>
          <a:prstGeom prst="rect">
            <a:avLst/>
          </a:prstGeom>
          <a:noFill/>
        </p:spPr>
        <p:txBody>
          <a:bodyPr wrap="none" rtlCol="0">
            <a:spAutoFit/>
          </a:bodyPr>
          <a:lstStyle/>
          <a:p>
            <a:r>
              <a:rPr lang="sv-SE" dirty="0" err="1"/>
              <a:t>Funding</a:t>
            </a:r>
            <a:r>
              <a:rPr lang="sv-SE" dirty="0"/>
              <a:t>:</a:t>
            </a:r>
          </a:p>
        </p:txBody>
      </p:sp>
      <p:sp>
        <p:nvSpPr>
          <p:cNvPr id="9" name="Rectangle 8">
            <a:extLst>
              <a:ext uri="{FF2B5EF4-FFF2-40B4-BE49-F238E27FC236}">
                <a16:creationId xmlns:a16="http://schemas.microsoft.com/office/drawing/2014/main" id="{73DA105E-9A27-994F-9D15-0E43473645FF}"/>
              </a:ext>
            </a:extLst>
          </p:cNvPr>
          <p:cNvSpPr/>
          <p:nvPr/>
        </p:nvSpPr>
        <p:spPr>
          <a:xfrm>
            <a:off x="6578975" y="1523685"/>
            <a:ext cx="2242602" cy="369332"/>
          </a:xfrm>
          <a:prstGeom prst="rect">
            <a:avLst/>
          </a:prstGeom>
        </p:spPr>
        <p:txBody>
          <a:bodyPr wrap="none">
            <a:spAutoFit/>
          </a:bodyPr>
          <a:lstStyle/>
          <a:p>
            <a:r>
              <a:rPr lang="en-US" dirty="0" err="1"/>
              <a:t>SasView</a:t>
            </a:r>
            <a:r>
              <a:rPr lang="en-US" dirty="0"/>
              <a:t> collaboration</a:t>
            </a:r>
          </a:p>
        </p:txBody>
      </p:sp>
    </p:spTree>
    <p:extLst>
      <p:ext uri="{BB962C8B-B14F-4D97-AF65-F5344CB8AC3E}">
        <p14:creationId xmlns:p14="http://schemas.microsoft.com/office/powerpoint/2010/main" val="3267724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ACFA-8322-F546-B9D3-D6A2F5D8B104}"/>
              </a:ext>
            </a:extLst>
          </p:cNvPr>
          <p:cNvSpPr>
            <a:spLocks noGrp="1"/>
          </p:cNvSpPr>
          <p:nvPr>
            <p:ph type="title"/>
          </p:nvPr>
        </p:nvSpPr>
        <p:spPr/>
        <p:txBody>
          <a:bodyPr/>
          <a:lstStyle/>
          <a:p>
            <a:r>
              <a:rPr lang="en-US" dirty="0" err="1"/>
              <a:t>Approxiamte</a:t>
            </a:r>
            <a:r>
              <a:rPr lang="en-US" dirty="0"/>
              <a:t> </a:t>
            </a:r>
            <a:r>
              <a:rPr lang="en-US" dirty="0" err="1"/>
              <a:t>bayesian</a:t>
            </a:r>
            <a:r>
              <a:rPr lang="en-US" dirty="0"/>
              <a:t> recovers ensembles up to high level of noise</a:t>
            </a:r>
          </a:p>
        </p:txBody>
      </p:sp>
      <p:sp>
        <p:nvSpPr>
          <p:cNvPr id="4" name="Slide Number Placeholder 3">
            <a:extLst>
              <a:ext uri="{FF2B5EF4-FFF2-40B4-BE49-F238E27FC236}">
                <a16:creationId xmlns:a16="http://schemas.microsoft.com/office/drawing/2014/main" id="{9C017BE1-4BDE-614C-BAC6-6E70E71CD1A2}"/>
              </a:ext>
            </a:extLst>
          </p:cNvPr>
          <p:cNvSpPr>
            <a:spLocks noGrp="1"/>
          </p:cNvSpPr>
          <p:nvPr>
            <p:ph type="sldNum" sz="quarter" idx="12"/>
          </p:nvPr>
        </p:nvSpPr>
        <p:spPr/>
        <p:txBody>
          <a:bodyPr/>
          <a:lstStyle/>
          <a:p>
            <a:fld id="{551115BC-487E-4422-894C-CB7CD3E79223}" type="slidenum">
              <a:rPr lang="en-GB" noProof="0" smtClean="0"/>
              <a:t>36</a:t>
            </a:fld>
            <a:endParaRPr lang="en-GB" noProof="0"/>
          </a:p>
        </p:txBody>
      </p:sp>
      <p:sp>
        <p:nvSpPr>
          <p:cNvPr id="6" name="TextBox 5">
            <a:extLst>
              <a:ext uri="{FF2B5EF4-FFF2-40B4-BE49-F238E27FC236}">
                <a16:creationId xmlns:a16="http://schemas.microsoft.com/office/drawing/2014/main" id="{E9A6625A-D46F-F24C-8A91-72F7C0F1C5D5}"/>
              </a:ext>
            </a:extLst>
          </p:cNvPr>
          <p:cNvSpPr txBox="1"/>
          <p:nvPr/>
        </p:nvSpPr>
        <p:spPr>
          <a:xfrm>
            <a:off x="251520" y="6352143"/>
            <a:ext cx="6713249" cy="369332"/>
          </a:xfrm>
          <a:prstGeom prst="rect">
            <a:avLst/>
          </a:prstGeom>
          <a:noFill/>
        </p:spPr>
        <p:txBody>
          <a:bodyPr wrap="square" rtlCol="0">
            <a:spAutoFit/>
          </a:bodyPr>
          <a:lstStyle/>
          <a:p>
            <a:r>
              <a:rPr lang="en-US" dirty="0"/>
              <a:t>Simulated ensemble with 5 members from a library of 100 conformers </a:t>
            </a:r>
          </a:p>
        </p:txBody>
      </p:sp>
      <p:grpSp>
        <p:nvGrpSpPr>
          <p:cNvPr id="10" name="Group 9">
            <a:extLst>
              <a:ext uri="{FF2B5EF4-FFF2-40B4-BE49-F238E27FC236}">
                <a16:creationId xmlns:a16="http://schemas.microsoft.com/office/drawing/2014/main" id="{DAF08B7F-3334-5849-AFDE-466CE0E078AE}"/>
              </a:ext>
            </a:extLst>
          </p:cNvPr>
          <p:cNvGrpSpPr/>
          <p:nvPr/>
        </p:nvGrpSpPr>
        <p:grpSpPr>
          <a:xfrm>
            <a:off x="971600" y="1513176"/>
            <a:ext cx="6005328" cy="4739223"/>
            <a:chOff x="971600" y="1513176"/>
            <a:chExt cx="6005328" cy="4739223"/>
          </a:xfrm>
        </p:grpSpPr>
        <p:pic>
          <p:nvPicPr>
            <p:cNvPr id="8" name="Picture 7">
              <a:extLst>
                <a:ext uri="{FF2B5EF4-FFF2-40B4-BE49-F238E27FC236}">
                  <a16:creationId xmlns:a16="http://schemas.microsoft.com/office/drawing/2014/main" id="{4FFF9877-68EE-D04B-A311-147DBB306798}"/>
                </a:ext>
              </a:extLst>
            </p:cNvPr>
            <p:cNvPicPr>
              <a:picLocks noChangeAspect="1"/>
            </p:cNvPicPr>
            <p:nvPr/>
          </p:nvPicPr>
          <p:blipFill rotWithShape="1">
            <a:blip r:embed="rId2">
              <a:extLst>
                <a:ext uri="{28A0092B-C50C-407E-A947-70E740481C1C}">
                  <a14:useLocalDpi xmlns:a14="http://schemas.microsoft.com/office/drawing/2010/main"/>
                </a:ext>
              </a:extLst>
            </a:blip>
            <a:srcRect l="50772" b="48299"/>
            <a:stretch/>
          </p:blipFill>
          <p:spPr>
            <a:xfrm>
              <a:off x="1216288" y="1513176"/>
              <a:ext cx="5760640" cy="4739223"/>
            </a:xfrm>
            <a:prstGeom prst="rect">
              <a:avLst/>
            </a:prstGeom>
          </p:spPr>
        </p:pic>
        <p:sp>
          <p:nvSpPr>
            <p:cNvPr id="9" name="Rectangle 8">
              <a:extLst>
                <a:ext uri="{FF2B5EF4-FFF2-40B4-BE49-F238E27FC236}">
                  <a16:creationId xmlns:a16="http://schemas.microsoft.com/office/drawing/2014/main" id="{68B8DC1E-3F9F-D64E-B5E5-59D441529204}"/>
                </a:ext>
              </a:extLst>
            </p:cNvPr>
            <p:cNvSpPr/>
            <p:nvPr/>
          </p:nvSpPr>
          <p:spPr>
            <a:xfrm>
              <a:off x="971600" y="1700808"/>
              <a:ext cx="64807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a:t>
              </a:r>
            </a:p>
          </p:txBody>
        </p:sp>
      </p:grpSp>
    </p:spTree>
    <p:extLst>
      <p:ext uri="{BB962C8B-B14F-4D97-AF65-F5344CB8AC3E}">
        <p14:creationId xmlns:p14="http://schemas.microsoft.com/office/powerpoint/2010/main" val="1664817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D043-951C-D149-8701-7808423E9B45}"/>
              </a:ext>
            </a:extLst>
          </p:cNvPr>
          <p:cNvSpPr>
            <a:spLocks noGrp="1"/>
          </p:cNvSpPr>
          <p:nvPr>
            <p:ph type="title"/>
          </p:nvPr>
        </p:nvSpPr>
        <p:spPr/>
        <p:txBody>
          <a:bodyPr/>
          <a:lstStyle/>
          <a:p>
            <a:r>
              <a:rPr lang="en-US" dirty="0" err="1"/>
              <a:t>SasView</a:t>
            </a:r>
            <a:r>
              <a:rPr lang="en-US" dirty="0"/>
              <a:t> has large collection of models</a:t>
            </a:r>
          </a:p>
        </p:txBody>
      </p:sp>
      <p:sp>
        <p:nvSpPr>
          <p:cNvPr id="4" name="Slide Number Placeholder 3">
            <a:extLst>
              <a:ext uri="{FF2B5EF4-FFF2-40B4-BE49-F238E27FC236}">
                <a16:creationId xmlns:a16="http://schemas.microsoft.com/office/drawing/2014/main" id="{C6C1BB01-CDDC-CB4D-924D-D309BB4FB9DA}"/>
              </a:ext>
            </a:extLst>
          </p:cNvPr>
          <p:cNvSpPr>
            <a:spLocks noGrp="1"/>
          </p:cNvSpPr>
          <p:nvPr>
            <p:ph type="sldNum" sz="quarter" idx="12"/>
          </p:nvPr>
        </p:nvSpPr>
        <p:spPr/>
        <p:txBody>
          <a:bodyPr/>
          <a:lstStyle/>
          <a:p>
            <a:fld id="{551115BC-487E-4422-894C-CB7CD3E79223}" type="slidenum">
              <a:rPr lang="en-GB" noProof="0" smtClean="0"/>
              <a:t>37</a:t>
            </a:fld>
            <a:endParaRPr lang="en-GB" noProof="0"/>
          </a:p>
        </p:txBody>
      </p:sp>
      <p:pic>
        <p:nvPicPr>
          <p:cNvPr id="6" name="Picture 5">
            <a:extLst>
              <a:ext uri="{FF2B5EF4-FFF2-40B4-BE49-F238E27FC236}">
                <a16:creationId xmlns:a16="http://schemas.microsoft.com/office/drawing/2014/main" id="{1107214D-2CA7-8041-9D86-83FCDDF8037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67" y="1561653"/>
            <a:ext cx="2932157" cy="5179715"/>
          </a:xfrm>
          <a:prstGeom prst="rect">
            <a:avLst/>
          </a:prstGeom>
        </p:spPr>
      </p:pic>
      <p:pic>
        <p:nvPicPr>
          <p:cNvPr id="5122" name="Picture 2" descr="../../_images/capped_cylinder_geometry.jpg">
            <a:extLst>
              <a:ext uri="{FF2B5EF4-FFF2-40B4-BE49-F238E27FC236}">
                <a16:creationId xmlns:a16="http://schemas.microsoft.com/office/drawing/2014/main" id="{76909577-4853-784A-9F64-5EE9AFA4F65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67070" y="1948808"/>
            <a:ext cx="1654628" cy="886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_images/core_shell_bicelle_geometry.png">
            <a:extLst>
              <a:ext uri="{FF2B5EF4-FFF2-40B4-BE49-F238E27FC236}">
                <a16:creationId xmlns:a16="http://schemas.microsoft.com/office/drawing/2014/main" id="{24261853-DD65-6A46-9D6C-8EB2F98F2BC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14432" y="1916832"/>
            <a:ext cx="1606040" cy="100238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_images/core_shell_ellipsoid_geometry.png">
            <a:extLst>
              <a:ext uri="{FF2B5EF4-FFF2-40B4-BE49-F238E27FC236}">
                <a16:creationId xmlns:a16="http://schemas.microsoft.com/office/drawing/2014/main" id="{E3FE45F3-5FF8-BF4D-B1B2-44FAE5C8946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02419" y="3461723"/>
            <a:ext cx="1830066" cy="104974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_images/bcc_geometry.jpg">
            <a:extLst>
              <a:ext uri="{FF2B5EF4-FFF2-40B4-BE49-F238E27FC236}">
                <a16:creationId xmlns:a16="http://schemas.microsoft.com/office/drawing/2014/main" id="{C815185A-571E-D14D-ACEA-722465CC484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84314" y="3321680"/>
            <a:ext cx="1492126" cy="142001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_images/raspberry_geometry.jpg">
            <a:extLst>
              <a:ext uri="{FF2B5EF4-FFF2-40B4-BE49-F238E27FC236}">
                <a16:creationId xmlns:a16="http://schemas.microsoft.com/office/drawing/2014/main" id="{3CB465BE-ED43-7C46-A46F-15310EAE78F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497288" y="4873467"/>
            <a:ext cx="1276957" cy="1266714"/>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_images/pringles_fig1.png">
            <a:extLst>
              <a:ext uri="{FF2B5EF4-FFF2-40B4-BE49-F238E27FC236}">
                <a16:creationId xmlns:a16="http://schemas.microsoft.com/office/drawing/2014/main" id="{DCDF1484-7881-D244-9DE2-7D7CCACB522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39414" y="5171061"/>
            <a:ext cx="2058414" cy="1157858"/>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_images/triaxial_ellipsoid_geometry.jpg">
            <a:extLst>
              <a:ext uri="{FF2B5EF4-FFF2-40B4-BE49-F238E27FC236}">
                <a16:creationId xmlns:a16="http://schemas.microsoft.com/office/drawing/2014/main" id="{F04CC479-FDD8-BF43-A507-0CD68C8C532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59584" y="3509790"/>
            <a:ext cx="1526548" cy="917553"/>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_images/linear_pearls_geometry.jpg">
            <a:extLst>
              <a:ext uri="{FF2B5EF4-FFF2-40B4-BE49-F238E27FC236}">
                <a16:creationId xmlns:a16="http://schemas.microsoft.com/office/drawing/2014/main" id="{C80DA454-6316-424A-B366-981F6ED7199A}"/>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349419" y="5262220"/>
            <a:ext cx="1921555" cy="651690"/>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_images/multi_shell_geometry.jpg">
            <a:extLst>
              <a:ext uri="{FF2B5EF4-FFF2-40B4-BE49-F238E27FC236}">
                <a16:creationId xmlns:a16="http://schemas.microsoft.com/office/drawing/2014/main" id="{CDB542AA-BC0B-FE45-8576-ACFCA1F2EE6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600944" y="2003389"/>
            <a:ext cx="1377083" cy="1207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37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38</a:t>
            </a:fld>
            <a:endParaRPr lang="sv-SE" dirty="0"/>
          </a:p>
        </p:txBody>
      </p:sp>
      <p:sp>
        <p:nvSpPr>
          <p:cNvPr id="7" name="Content Placeholder 8"/>
          <p:cNvSpPr>
            <a:spLocks noGrp="1"/>
          </p:cNvSpPr>
          <p:nvPr>
            <p:ph idx="1"/>
          </p:nvPr>
        </p:nvSpPr>
        <p:spPr>
          <a:xfrm>
            <a:off x="516712" y="1772816"/>
            <a:ext cx="8229600" cy="2455892"/>
          </a:xfrm>
        </p:spPr>
        <p:txBody>
          <a:bodyPr>
            <a:noAutofit/>
          </a:bodyPr>
          <a:lstStyle/>
          <a:p>
            <a:pPr marL="0" indent="0">
              <a:buNone/>
            </a:pPr>
            <a:r>
              <a:rPr lang="en-US" sz="1800" dirty="0">
                <a:solidFill>
                  <a:srgbClr val="008000"/>
                </a:solidFill>
              </a:rPr>
              <a:t>From </a:t>
            </a:r>
            <a:r>
              <a:rPr lang="en-US" sz="1800" dirty="0" err="1">
                <a:solidFill>
                  <a:srgbClr val="008000"/>
                </a:solidFill>
              </a:rPr>
              <a:t>Nyqvist</a:t>
            </a:r>
            <a:r>
              <a:rPr lang="en-US" sz="1800" dirty="0">
                <a:solidFill>
                  <a:srgbClr val="008000"/>
                </a:solidFill>
              </a:rPr>
              <a:t>-Shannon sampling theorem</a:t>
            </a:r>
          </a:p>
          <a:p>
            <a:pPr marL="0" indent="0">
              <a:buNone/>
            </a:pPr>
            <a:endParaRPr lang="en-US" sz="1800" dirty="0">
              <a:solidFill>
                <a:srgbClr val="008000"/>
              </a:solidFill>
            </a:endParaRPr>
          </a:p>
          <a:p>
            <a:r>
              <a:rPr lang="en-US" sz="1800" dirty="0"/>
              <a:t>The scattering curve </a:t>
            </a:r>
            <a:r>
              <a:rPr lang="en-US" sz="1800" i="1" dirty="0"/>
              <a:t>I</a:t>
            </a:r>
            <a:r>
              <a:rPr lang="en-US" sz="1800" dirty="0"/>
              <a:t>(</a:t>
            </a:r>
            <a:r>
              <a:rPr lang="en-US" sz="1800" i="1" dirty="0"/>
              <a:t>q</a:t>
            </a:r>
            <a:r>
              <a:rPr lang="en-US" sz="1800" dirty="0"/>
              <a:t>) of object with maximum diameter </a:t>
            </a:r>
            <a:r>
              <a:rPr lang="en-US" sz="1800" i="1" dirty="0"/>
              <a:t>d</a:t>
            </a:r>
            <a:r>
              <a:rPr lang="en-US" sz="1800" dirty="0"/>
              <a:t> is fully represented by a set of points</a:t>
            </a:r>
          </a:p>
          <a:p>
            <a:pPr marL="0" indent="0" algn="ctr">
              <a:lnSpc>
                <a:spcPct val="120000"/>
              </a:lnSpc>
              <a:spcBef>
                <a:spcPts val="1200"/>
              </a:spcBef>
              <a:spcAft>
                <a:spcPts val="1200"/>
              </a:spcAft>
              <a:buNone/>
            </a:pPr>
            <a:r>
              <a:rPr lang="en-US" sz="1800" i="1" dirty="0" err="1"/>
              <a:t>q</a:t>
            </a:r>
            <a:r>
              <a:rPr lang="en-US" sz="1800" i="1" baseline="-25000" dirty="0" err="1"/>
              <a:t>n</a:t>
            </a:r>
            <a:r>
              <a:rPr lang="en-US" sz="1800" dirty="0"/>
              <a:t> = </a:t>
            </a:r>
            <a:r>
              <a:rPr lang="en-US" sz="1800" i="1" dirty="0"/>
              <a:t>nπ</a:t>
            </a:r>
            <a:r>
              <a:rPr lang="en-US" sz="1800" dirty="0"/>
              <a:t>/d, where  </a:t>
            </a:r>
            <a:r>
              <a:rPr lang="en-US" sz="1800" i="1" dirty="0"/>
              <a:t>n</a:t>
            </a:r>
            <a:r>
              <a:rPr lang="en-US" sz="1800" dirty="0"/>
              <a:t>= (1,...,∞).</a:t>
            </a:r>
          </a:p>
          <a:p>
            <a:r>
              <a:rPr lang="en-US" sz="1800" dirty="0"/>
              <a:t>The number of independent data points (Shannon channels) </a:t>
            </a:r>
          </a:p>
          <a:p>
            <a:pPr marL="0" indent="0" algn="ctr">
              <a:spcBef>
                <a:spcPts val="1200"/>
              </a:spcBef>
              <a:spcAft>
                <a:spcPts val="1200"/>
              </a:spcAft>
              <a:buNone/>
            </a:pPr>
            <a:r>
              <a:rPr lang="en-US" sz="1800" i="1" dirty="0"/>
              <a:t>N</a:t>
            </a:r>
            <a:r>
              <a:rPr lang="en-US" sz="1800" i="1" baseline="-25000" dirty="0"/>
              <a:t>s</a:t>
            </a:r>
            <a:r>
              <a:rPr lang="en-US" sz="1800" dirty="0"/>
              <a:t> = </a:t>
            </a:r>
            <a:r>
              <a:rPr lang="en-US" sz="1800" i="1" dirty="0"/>
              <a:t>d</a:t>
            </a:r>
            <a:r>
              <a:rPr lang="en-US" sz="1800" dirty="0"/>
              <a:t>(</a:t>
            </a:r>
            <a:r>
              <a:rPr lang="en-US" sz="1800" i="1" dirty="0" err="1"/>
              <a:t>q</a:t>
            </a:r>
            <a:r>
              <a:rPr lang="en-US" sz="1800" baseline="-25000" dirty="0" err="1"/>
              <a:t>max</a:t>
            </a:r>
            <a:r>
              <a:rPr lang="en-US" sz="1800" dirty="0" err="1"/>
              <a:t>-</a:t>
            </a:r>
            <a:r>
              <a:rPr lang="en-US" sz="1800" i="1" dirty="0" err="1"/>
              <a:t>q</a:t>
            </a:r>
            <a:r>
              <a:rPr lang="en-US" sz="1800" baseline="-25000" dirty="0" err="1"/>
              <a:t>min</a:t>
            </a:r>
            <a:r>
              <a:rPr lang="en-US" sz="1800" dirty="0"/>
              <a:t>)/</a:t>
            </a:r>
            <a:r>
              <a:rPr lang="en-US" sz="1800" i="1" dirty="0"/>
              <a:t>π</a:t>
            </a:r>
            <a:endParaRPr lang="en-US" sz="1800" dirty="0"/>
          </a:p>
          <a:p>
            <a:pPr marL="0" indent="0">
              <a:buNone/>
            </a:pPr>
            <a:endParaRPr lang="en-US" sz="1800" dirty="0"/>
          </a:p>
          <a:p>
            <a:pPr marL="0" indent="0">
              <a:buNone/>
            </a:pPr>
            <a:endParaRPr lang="en-US" sz="1800" dirty="0"/>
          </a:p>
          <a:p>
            <a:endParaRPr lang="en-US" sz="1800" dirty="0"/>
          </a:p>
        </p:txBody>
      </p:sp>
      <p:sp>
        <p:nvSpPr>
          <p:cNvPr id="5" name="Title 4">
            <a:extLst>
              <a:ext uri="{FF2B5EF4-FFF2-40B4-BE49-F238E27FC236}">
                <a16:creationId xmlns:a16="http://schemas.microsoft.com/office/drawing/2014/main" id="{2D09C9C6-E608-E146-BB26-2550CE8E7C32}"/>
              </a:ext>
            </a:extLst>
          </p:cNvPr>
          <p:cNvSpPr>
            <a:spLocks noGrp="1"/>
          </p:cNvSpPr>
          <p:nvPr>
            <p:ph type="title"/>
          </p:nvPr>
        </p:nvSpPr>
        <p:spPr/>
        <p:txBody>
          <a:bodyPr>
            <a:normAutofit/>
          </a:bodyPr>
          <a:lstStyle/>
          <a:p>
            <a:r>
              <a:rPr lang="en-US" sz="2400" dirty="0"/>
              <a:t>Information content in SAS</a:t>
            </a:r>
          </a:p>
        </p:txBody>
      </p:sp>
    </p:spTree>
    <p:extLst>
      <p:ext uri="{BB962C8B-B14F-4D97-AF65-F5344CB8AC3E}">
        <p14:creationId xmlns:p14="http://schemas.microsoft.com/office/powerpoint/2010/main" val="1200991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462"/>
            <a:ext cx="7139136" cy="1143000"/>
          </a:xfrm>
        </p:spPr>
        <p:txBody>
          <a:bodyPr>
            <a:normAutofit/>
          </a:bodyPr>
          <a:lstStyle/>
          <a:p>
            <a:r>
              <a:rPr lang="en-US" sz="2800" dirty="0"/>
              <a:t>Bayesian ensemble modeling: </a:t>
            </a:r>
            <a:br>
              <a:rPr lang="en-US" sz="2800" dirty="0"/>
            </a:br>
            <a:r>
              <a:rPr lang="en-US" sz="2800" dirty="0"/>
              <a:t>complete inference</a:t>
            </a:r>
          </a:p>
        </p:txBody>
      </p:sp>
      <p:sp>
        <p:nvSpPr>
          <p:cNvPr id="4" name="Slide Number Placeholder 3"/>
          <p:cNvSpPr>
            <a:spLocks noGrp="1"/>
          </p:cNvSpPr>
          <p:nvPr>
            <p:ph type="sldNum" sz="quarter" idx="12"/>
          </p:nvPr>
        </p:nvSpPr>
        <p:spPr>
          <a:xfrm>
            <a:off x="6589008" y="5842488"/>
            <a:ext cx="2133600" cy="365125"/>
          </a:xfrm>
        </p:spPr>
        <p:txBody>
          <a:bodyPr/>
          <a:lstStyle/>
          <a:p>
            <a:fld id="{551115BC-487E-4422-894C-CB7CD3E79223}" type="slidenum">
              <a:rPr lang="sv-SE" smtClean="0"/>
              <a:t>39</a:t>
            </a:fld>
            <a:endParaRPr lang="sv-SE" dirty="0"/>
          </a:p>
        </p:txBody>
      </p:sp>
      <mc:AlternateContent xmlns:mc="http://schemas.openxmlformats.org/markup-compatibility/2006" xmlns:a14="http://schemas.microsoft.com/office/drawing/2010/main">
        <mc:Choice Requires="a14">
          <p:sp>
            <p:nvSpPr>
              <p:cNvPr id="5" name="TextBox 4"/>
              <p:cNvSpPr txBox="1"/>
              <p:nvPr/>
            </p:nvSpPr>
            <p:spPr>
              <a:xfrm>
                <a:off x="2179839" y="1855864"/>
                <a:ext cx="4309849" cy="709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𝑃</m:t>
                      </m:r>
                      <m:d>
                        <m:dPr>
                          <m:ctrlPr>
                            <a:rPr lang="en-US" sz="2000" b="0" i="1" smtClean="0">
                              <a:latin typeface="Cambria Math" panose="02040503050406030204" pitchFamily="18" charset="0"/>
                            </a:rPr>
                          </m:ctrlPr>
                        </m:dPr>
                        <m:e>
                          <m:r>
                            <a:rPr lang="en-US" sz="2000" b="1" i="1" smtClean="0">
                              <a:latin typeface="Cambria Math" charset="0"/>
                            </a:rPr>
                            <m:t>𝒘</m:t>
                          </m:r>
                        </m:e>
                        <m:e>
                          <m:r>
                            <a:rPr lang="en-US" sz="2000" b="1" i="1" smtClean="0">
                              <a:latin typeface="Cambria Math" charset="0"/>
                              <a:ea typeface="Cambria Math" charset="0"/>
                              <a:cs typeface="Cambria Math" charset="0"/>
                            </a:rPr>
                            <m:t>𝑫</m:t>
                          </m:r>
                        </m:e>
                      </m:d>
                      <m:r>
                        <a:rPr lang="en-US" sz="2000" b="0" i="1" smtClean="0">
                          <a:latin typeface="Cambria Math" charset="0"/>
                          <a:ea typeface="Cambria Math" charset="0"/>
                          <a:cs typeface="Cambria Math" charset="0"/>
                        </a:rPr>
                        <m:t>=</m:t>
                      </m:r>
                      <m:f>
                        <m:fPr>
                          <m:ctrlPr>
                            <a:rPr lang="bg-BG" sz="2000" b="0" i="1" smtClean="0">
                              <a:solidFill>
                                <a:schemeClr val="tx1"/>
                              </a:solidFill>
                              <a:latin typeface="Cambria Math" panose="02040503050406030204" pitchFamily="18" charset="0"/>
                              <a:ea typeface="Cambria Math" charset="0"/>
                              <a:cs typeface="Cambria Math" charset="0"/>
                            </a:rPr>
                          </m:ctrlPr>
                        </m:fPr>
                        <m:num>
                          <m:r>
                            <a:rPr lang="en-US" sz="2000" b="0" i="1" smtClean="0">
                              <a:solidFill>
                                <a:srgbClr val="FF0000"/>
                              </a:solidFill>
                              <a:latin typeface="Cambria Math" charset="0"/>
                              <a:ea typeface="Cambria Math" charset="0"/>
                              <a:cs typeface="Cambria Math" charset="0"/>
                            </a:rPr>
                            <m:t>𝑃</m:t>
                          </m:r>
                          <m:d>
                            <m:dPr>
                              <m:ctrlPr>
                                <a:rPr lang="en-US" sz="2000" b="0" i="1" smtClean="0">
                                  <a:solidFill>
                                    <a:srgbClr val="FF0000"/>
                                  </a:solidFill>
                                  <a:latin typeface="Cambria Math" panose="02040503050406030204" pitchFamily="18" charset="0"/>
                                  <a:ea typeface="Cambria Math" charset="0"/>
                                  <a:cs typeface="Cambria Math" charset="0"/>
                                </a:rPr>
                              </m:ctrlPr>
                            </m:dPr>
                            <m:e>
                              <m:r>
                                <a:rPr lang="en-US" sz="2000" b="1" i="1" smtClean="0">
                                  <a:solidFill>
                                    <a:srgbClr val="FF0000"/>
                                  </a:solidFill>
                                  <a:latin typeface="Cambria Math" charset="0"/>
                                  <a:ea typeface="Cambria Math" charset="0"/>
                                  <a:cs typeface="Cambria Math" charset="0"/>
                                </a:rPr>
                                <m:t>𝑫</m:t>
                              </m:r>
                            </m:e>
                            <m:e>
                              <m:r>
                                <a:rPr lang="en-US" sz="2000" b="1" i="1" smtClean="0">
                                  <a:solidFill>
                                    <a:srgbClr val="FF0000"/>
                                  </a:solidFill>
                                  <a:latin typeface="Cambria Math" charset="0"/>
                                  <a:ea typeface="Cambria Math" charset="0"/>
                                  <a:cs typeface="Cambria Math" charset="0"/>
                                </a:rPr>
                                <m:t>𝒘</m:t>
                              </m:r>
                            </m:e>
                          </m:d>
                          <m:r>
                            <a:rPr lang="en-US" sz="2000" b="0" i="1" smtClean="0">
                              <a:solidFill>
                                <a:schemeClr val="tx1"/>
                              </a:solidFill>
                              <a:latin typeface="Cambria Math" charset="0"/>
                              <a:ea typeface="Cambria Math" charset="0"/>
                              <a:cs typeface="Cambria Math" charset="0"/>
                            </a:rPr>
                            <m:t>∗</m:t>
                          </m:r>
                          <m:r>
                            <a:rPr lang="en-US" sz="2000" b="0" i="1" smtClean="0">
                              <a:solidFill>
                                <a:srgbClr val="00B050"/>
                              </a:solidFill>
                              <a:latin typeface="Cambria Math" charset="0"/>
                              <a:ea typeface="Cambria Math" charset="0"/>
                              <a:cs typeface="Cambria Math" charset="0"/>
                            </a:rPr>
                            <m:t>𝑃</m:t>
                          </m:r>
                          <m:r>
                            <a:rPr lang="en-US" sz="2000" b="0" i="1" smtClean="0">
                              <a:solidFill>
                                <a:srgbClr val="00B050"/>
                              </a:solidFill>
                              <a:latin typeface="Cambria Math" charset="0"/>
                              <a:ea typeface="Cambria Math" charset="0"/>
                              <a:cs typeface="Cambria Math" charset="0"/>
                            </a:rPr>
                            <m:t>(</m:t>
                          </m:r>
                          <m:r>
                            <a:rPr lang="en-US" sz="2000" b="1" i="1" smtClean="0">
                              <a:solidFill>
                                <a:srgbClr val="00B050"/>
                              </a:solidFill>
                              <a:latin typeface="Cambria Math" charset="0"/>
                              <a:ea typeface="Cambria Math" charset="0"/>
                              <a:cs typeface="Cambria Math" charset="0"/>
                            </a:rPr>
                            <m:t>𝒘</m:t>
                          </m:r>
                          <m:r>
                            <a:rPr lang="en-US" sz="2000" b="0" i="1" smtClean="0">
                              <a:solidFill>
                                <a:srgbClr val="00B050"/>
                              </a:solidFill>
                              <a:latin typeface="Cambria Math" charset="0"/>
                              <a:ea typeface="Cambria Math" charset="0"/>
                              <a:cs typeface="Cambria Math" charset="0"/>
                            </a:rPr>
                            <m:t>)</m:t>
                          </m:r>
                        </m:num>
                        <m:den>
                          <m:nary>
                            <m:naryPr>
                              <m:limLoc m:val="undOvr"/>
                              <m:subHide m:val="on"/>
                              <m:supHide m:val="on"/>
                              <m:ctrlPr>
                                <a:rPr lang="bg-BG" sz="2000" b="0" i="1" smtClean="0">
                                  <a:solidFill>
                                    <a:schemeClr val="tx1"/>
                                  </a:solidFill>
                                  <a:latin typeface="Cambria Math" panose="02040503050406030204" pitchFamily="18" charset="0"/>
                                  <a:ea typeface="Cambria Math" charset="0"/>
                                  <a:cs typeface="Cambria Math" charset="0"/>
                                </a:rPr>
                              </m:ctrlPr>
                            </m:naryPr>
                            <m:sub/>
                            <m:sup/>
                            <m:e>
                              <m:r>
                                <a:rPr lang="en-US" sz="2000" i="1">
                                  <a:solidFill>
                                    <a:schemeClr val="tx1"/>
                                  </a:solidFill>
                                  <a:latin typeface="Cambria Math" charset="0"/>
                                  <a:ea typeface="Cambria Math" charset="0"/>
                                  <a:cs typeface="Cambria Math" charset="0"/>
                                </a:rPr>
                                <m:t>𝑃</m:t>
                              </m:r>
                              <m:d>
                                <m:dPr>
                                  <m:ctrlPr>
                                    <a:rPr lang="en-US" sz="2000" i="1">
                                      <a:solidFill>
                                        <a:schemeClr val="tx1"/>
                                      </a:solidFill>
                                      <a:latin typeface="Cambria Math" panose="02040503050406030204" pitchFamily="18" charset="0"/>
                                      <a:ea typeface="Cambria Math" charset="0"/>
                                      <a:cs typeface="Cambria Math" charset="0"/>
                                    </a:rPr>
                                  </m:ctrlPr>
                                </m:dPr>
                                <m:e>
                                  <m:r>
                                    <a:rPr lang="en-US" sz="2000" b="1" i="1">
                                      <a:solidFill>
                                        <a:schemeClr val="tx1"/>
                                      </a:solidFill>
                                      <a:latin typeface="Cambria Math" charset="0"/>
                                      <a:ea typeface="Cambria Math" charset="0"/>
                                      <a:cs typeface="Cambria Math" charset="0"/>
                                    </a:rPr>
                                    <m:t>𝑫</m:t>
                                  </m:r>
                                </m:e>
                                <m:e>
                                  <m:r>
                                    <a:rPr lang="en-US" sz="2000" b="1" i="1">
                                      <a:solidFill>
                                        <a:schemeClr val="tx1"/>
                                      </a:solidFill>
                                      <a:latin typeface="Cambria Math" charset="0"/>
                                      <a:ea typeface="Cambria Math" charset="0"/>
                                      <a:cs typeface="Cambria Math" charset="0"/>
                                    </a:rPr>
                                    <m:t>𝒘</m:t>
                                  </m:r>
                                </m:e>
                              </m:d>
                              <m:r>
                                <a:rPr lang="en-US" sz="2000" i="1">
                                  <a:solidFill>
                                    <a:schemeClr val="tx1"/>
                                  </a:solidFill>
                                  <a:latin typeface="Cambria Math" charset="0"/>
                                  <a:ea typeface="Cambria Math" charset="0"/>
                                  <a:cs typeface="Cambria Math" charset="0"/>
                                </a:rPr>
                                <m:t>∗</m:t>
                              </m:r>
                              <m:r>
                                <a:rPr lang="en-US" sz="2000" i="1">
                                  <a:solidFill>
                                    <a:schemeClr val="tx1"/>
                                  </a:solidFill>
                                  <a:latin typeface="Cambria Math" charset="0"/>
                                  <a:ea typeface="Cambria Math" charset="0"/>
                                  <a:cs typeface="Cambria Math" charset="0"/>
                                </a:rPr>
                                <m:t>𝑃</m:t>
                              </m:r>
                              <m:d>
                                <m:dPr>
                                  <m:ctrlPr>
                                    <a:rPr lang="en-US" sz="2000" i="1">
                                      <a:solidFill>
                                        <a:schemeClr val="tx1"/>
                                      </a:solidFill>
                                      <a:latin typeface="Cambria Math" panose="02040503050406030204" pitchFamily="18" charset="0"/>
                                      <a:ea typeface="Cambria Math" charset="0"/>
                                      <a:cs typeface="Cambria Math" charset="0"/>
                                    </a:rPr>
                                  </m:ctrlPr>
                                </m:dPr>
                                <m:e>
                                  <m:r>
                                    <a:rPr lang="en-US" sz="2000" b="1" i="1">
                                      <a:solidFill>
                                        <a:schemeClr val="tx1"/>
                                      </a:solidFill>
                                      <a:latin typeface="Cambria Math" charset="0"/>
                                      <a:ea typeface="Cambria Math" charset="0"/>
                                      <a:cs typeface="Cambria Math" charset="0"/>
                                    </a:rPr>
                                    <m:t>𝒘</m:t>
                                  </m:r>
                                </m:e>
                              </m:d>
                              <m:r>
                                <a:rPr lang="en-US" sz="2000" b="0" i="1" smtClean="0">
                                  <a:solidFill>
                                    <a:schemeClr val="tx1"/>
                                  </a:solidFill>
                                  <a:latin typeface="Cambria Math" charset="0"/>
                                  <a:ea typeface="Cambria Math" charset="0"/>
                                  <a:cs typeface="Cambria Math" charset="0"/>
                                </a:rPr>
                                <m:t>𝑑</m:t>
                              </m:r>
                              <m:r>
                                <a:rPr lang="en-US" sz="2000" b="1" i="1" smtClean="0">
                                  <a:solidFill>
                                    <a:schemeClr val="tx1"/>
                                  </a:solidFill>
                                  <a:latin typeface="Cambria Math" charset="0"/>
                                  <a:ea typeface="Cambria Math" charset="0"/>
                                  <a:cs typeface="Cambria Math" charset="0"/>
                                </a:rPr>
                                <m:t>𝒘</m:t>
                              </m:r>
                            </m:e>
                          </m:nary>
                        </m:den>
                      </m:f>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2179839" y="1855864"/>
                <a:ext cx="4309849" cy="709040"/>
              </a:xfrm>
              <a:prstGeom prst="rect">
                <a:avLst/>
              </a:prstGeom>
              <a:blipFill rotWithShape="0">
                <a:blip r:embed="rId3"/>
                <a:stretch>
                  <a:fillRect/>
                </a:stretch>
              </a:blipFill>
            </p:spPr>
            <p:txBody>
              <a:bodyPr/>
              <a:lstStyle/>
              <a:p>
                <a:r>
                  <a:rPr lang="en-US">
                    <a:noFill/>
                  </a:rPr>
                  <a:t> </a:t>
                </a:r>
              </a:p>
            </p:txBody>
          </p:sp>
        </mc:Fallback>
      </mc:AlternateContent>
      <p:sp>
        <p:nvSpPr>
          <p:cNvPr id="12" name="TextBox 11"/>
          <p:cNvSpPr txBox="1"/>
          <p:nvPr/>
        </p:nvSpPr>
        <p:spPr>
          <a:xfrm>
            <a:off x="1433233" y="1412776"/>
            <a:ext cx="5803063" cy="369332"/>
          </a:xfrm>
          <a:prstGeom prst="rect">
            <a:avLst/>
          </a:prstGeom>
          <a:noFill/>
        </p:spPr>
        <p:txBody>
          <a:bodyPr wrap="none" rtlCol="0">
            <a:spAutoFit/>
          </a:bodyPr>
          <a:lstStyle/>
          <a:p>
            <a:r>
              <a:rPr lang="en-US" dirty="0"/>
              <a:t>A </a:t>
            </a:r>
            <a:r>
              <a:rPr lang="en-US" b="1" i="1" dirty="0"/>
              <a:t>model</a:t>
            </a:r>
            <a:r>
              <a:rPr lang="en-US" dirty="0"/>
              <a:t> (</a:t>
            </a:r>
            <a:r>
              <a:rPr lang="en-US" b="1" dirty="0"/>
              <a:t>M</a:t>
            </a:r>
            <a:r>
              <a:rPr lang="en-US" dirty="0"/>
              <a:t>) is a set a set of structures S. For a given model:</a:t>
            </a:r>
          </a:p>
        </p:txBody>
      </p:sp>
      <p:sp>
        <p:nvSpPr>
          <p:cNvPr id="16" name="TextBox 15"/>
          <p:cNvSpPr txBox="1"/>
          <p:nvPr/>
        </p:nvSpPr>
        <p:spPr>
          <a:xfrm>
            <a:off x="710380" y="2636912"/>
            <a:ext cx="7895944" cy="369332"/>
          </a:xfrm>
          <a:prstGeom prst="rect">
            <a:avLst/>
          </a:prstGeom>
          <a:noFill/>
        </p:spPr>
        <p:txBody>
          <a:bodyPr wrap="none" rtlCol="0">
            <a:spAutoFit/>
          </a:bodyPr>
          <a:lstStyle/>
          <a:p>
            <a:r>
              <a:rPr lang="en-US" dirty="0"/>
              <a:t>The </a:t>
            </a:r>
            <a:r>
              <a:rPr lang="en-US" b="1" dirty="0">
                <a:solidFill>
                  <a:srgbClr val="00B050"/>
                </a:solidFill>
              </a:rPr>
              <a:t>prior</a:t>
            </a:r>
            <a:r>
              <a:rPr lang="en-US" dirty="0"/>
              <a:t> of </a:t>
            </a:r>
            <a:r>
              <a:rPr lang="en-US" b="1" dirty="0"/>
              <a:t>w </a:t>
            </a:r>
            <a:r>
              <a:rPr lang="en-US" dirty="0"/>
              <a:t>can be selected as a flat prior or based on Boltzmann distribution </a:t>
            </a:r>
            <a:r>
              <a:rPr lang="en-US" b="1" dirty="0"/>
              <a:t> </a:t>
            </a:r>
          </a:p>
        </p:txBody>
      </p:sp>
      <mc:AlternateContent xmlns:mc="http://schemas.openxmlformats.org/markup-compatibility/2006" xmlns:a14="http://schemas.microsoft.com/office/drawing/2010/main">
        <mc:Choice Requires="a14">
          <p:sp>
            <p:nvSpPr>
              <p:cNvPr id="17" name="TextBox 16"/>
              <p:cNvSpPr txBox="1"/>
              <p:nvPr/>
            </p:nvSpPr>
            <p:spPr>
              <a:xfrm>
                <a:off x="1600406" y="3301802"/>
                <a:ext cx="2179506" cy="668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sv-SE" b="0" i="1" smtClean="0">
                              <a:latin typeface="Cambria Math" charset="0"/>
                            </a:rPr>
                            <m:t>𝑤</m:t>
                          </m:r>
                        </m:e>
                        <m:sub>
                          <m:r>
                            <a:rPr lang="sv-SE" b="0" i="1" smtClean="0">
                              <a:latin typeface="Cambria Math" charset="0"/>
                            </a:rPr>
                            <m:t>𝑖</m:t>
                          </m:r>
                        </m:sub>
                      </m:sSub>
                      <m:r>
                        <a:rPr lang="en-US" i="1" smtClean="0">
                          <a:latin typeface="Cambria Math" charset="0"/>
                          <a:ea typeface="Cambria Math" charset="0"/>
                          <a:cs typeface="Cambria Math" charset="0"/>
                        </a:rPr>
                        <m:t>=</m:t>
                      </m:r>
                      <m:f>
                        <m:fPr>
                          <m:ctrlPr>
                            <a:rPr lang="bg-BG" i="1" smtClean="0">
                              <a:latin typeface="Cambria Math" panose="02040503050406030204" pitchFamily="18" charset="0"/>
                              <a:ea typeface="Cambria Math" charset="0"/>
                              <a:cs typeface="Cambria Math" charset="0"/>
                            </a:rPr>
                          </m:ctrlPr>
                        </m:fPr>
                        <m:num>
                          <m:sSup>
                            <m:sSupPr>
                              <m:ctrlPr>
                                <a:rPr lang="bg-BG"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𝑒</m:t>
                              </m:r>
                            </m:e>
                            <m: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𝑆</m:t>
                                  </m:r>
                                </m:e>
                                <m:sub>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𝑘</m:t>
                                  </m:r>
                                </m:e>
                                <m:sub>
                                  <m:r>
                                    <a:rPr lang="en-US" b="0" i="1" smtClean="0">
                                      <a:latin typeface="Cambria Math" charset="0"/>
                                      <a:ea typeface="Cambria Math" charset="0"/>
                                      <a:cs typeface="Cambria Math" charset="0"/>
                                    </a:rPr>
                                    <m:t>𝐵</m:t>
                                  </m:r>
                                </m:sub>
                              </m:sSub>
                              <m:r>
                                <a:rPr lang="en-US" b="0" i="1" smtClean="0">
                                  <a:latin typeface="Cambria Math" charset="0"/>
                                  <a:ea typeface="Cambria Math" charset="0"/>
                                  <a:cs typeface="Cambria Math" charset="0"/>
                                </a:rPr>
                                <m:t>𝑇</m:t>
                              </m:r>
                            </m:sup>
                          </m:sSup>
                        </m:num>
                        <m:den>
                          <m:nary>
                            <m:naryPr>
                              <m:chr m:val="∑"/>
                              <m:ctrlPr>
                                <a:rPr lang="is-IS"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𝑗</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𝑛</m:t>
                              </m:r>
                            </m:sup>
                            <m:e>
                              <m:sSup>
                                <m:sSupPr>
                                  <m:ctrlPr>
                                    <a:rPr lang="bg-BG"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𝑒</m:t>
                                  </m:r>
                                </m:e>
                                <m:sup>
                                  <m:r>
                                    <a:rPr lang="en-US" i="1">
                                      <a:latin typeface="Cambria Math" charset="0"/>
                                      <a:ea typeface="Cambria Math" charset="0"/>
                                      <a:cs typeface="Cambria Math" charset="0"/>
                                    </a:rPr>
                                    <m:t>−</m:t>
                                  </m:r>
                                  <m:r>
                                    <a:rPr lang="en-US" i="1">
                                      <a:latin typeface="Cambria Math" charset="0"/>
                                      <a:ea typeface="Cambria Math" charset="0"/>
                                      <a:cs typeface="Cambria Math" charset="0"/>
                                    </a:rPr>
                                    <m:t>𝑈</m:t>
                                  </m:r>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𝑆</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𝑘</m:t>
                                      </m:r>
                                    </m:e>
                                    <m:sub>
                                      <m:r>
                                        <a:rPr lang="en-US" i="1">
                                          <a:latin typeface="Cambria Math" charset="0"/>
                                          <a:ea typeface="Cambria Math" charset="0"/>
                                          <a:cs typeface="Cambria Math" charset="0"/>
                                        </a:rPr>
                                        <m:t>𝐵</m:t>
                                      </m:r>
                                    </m:sub>
                                  </m:sSub>
                                  <m:r>
                                    <a:rPr lang="en-US" i="1">
                                      <a:latin typeface="Cambria Math" charset="0"/>
                                      <a:ea typeface="Cambria Math" charset="0"/>
                                      <a:cs typeface="Cambria Math" charset="0"/>
                                    </a:rPr>
                                    <m:t>𝑇</m:t>
                                  </m:r>
                                </m:sup>
                              </m:sSup>
                            </m:e>
                          </m:nary>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600406" y="3301802"/>
                <a:ext cx="2179506" cy="668516"/>
              </a:xfrm>
              <a:prstGeom prst="rect">
                <a:avLst/>
              </a:prstGeom>
              <a:blipFill rotWithShape="0">
                <a:blip r:embed="rId4"/>
                <a:stretch>
                  <a:fillRect b="-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475656" y="4773117"/>
                <a:ext cx="5013231" cy="672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𝑑</m:t>
                              </m:r>
                            </m:e>
                            <m:sub>
                              <m:r>
                                <a:rPr lang="en-US" b="0" i="1" smtClean="0">
                                  <a:latin typeface="Cambria Math" charset="0"/>
                                </a:rPr>
                                <m:t>𝑖</m:t>
                              </m:r>
                            </m:sub>
                          </m:sSub>
                        </m:e>
                        <m:e>
                          <m:r>
                            <a:rPr lang="en-US" b="1" i="1" smtClean="0">
                              <a:latin typeface="Cambria Math" charset="0"/>
                            </a:rPr>
                            <m:t>𝒘</m:t>
                          </m:r>
                          <m:r>
                            <a:rPr lang="en-US" b="0" i="1" smtClean="0">
                              <a:latin typeface="Cambria Math" charset="0"/>
                            </a:rPr>
                            <m:t>,</m:t>
                          </m:r>
                          <m:r>
                            <a:rPr lang="en-US" b="0" i="1" smtClean="0">
                              <a:latin typeface="Cambria Math" charset="0"/>
                              <a:ea typeface="Cambria Math" charset="0"/>
                              <a:cs typeface="Cambria Math" charset="0"/>
                            </a:rPr>
                            <m:t>𝜆</m:t>
                          </m:r>
                        </m:e>
                      </m:d>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ad>
                            <m:radPr>
                              <m:degHide m:val="on"/>
                              <m:ctrlPr>
                                <a:rPr lang="bg-BG" b="0" i="1" smtClean="0">
                                  <a:latin typeface="Cambria Math" panose="02040503050406030204" pitchFamily="18" charset="0"/>
                                  <a:ea typeface="Cambria Math" charset="0"/>
                                  <a:cs typeface="Cambria Math" charset="0"/>
                                </a:rPr>
                              </m:ctrlPr>
                            </m:radPr>
                            <m:deg/>
                            <m:e>
                              <m:r>
                                <a:rPr lang="en-US" b="0" i="1" smtClean="0">
                                  <a:latin typeface="Cambria Math" charset="0"/>
                                  <a:ea typeface="Cambria Math" charset="0"/>
                                  <a:cs typeface="Cambria Math" charset="0"/>
                                </a:rPr>
                                <m:t>2</m:t>
                              </m:r>
                              <m:r>
                                <a:rPr lang="en-US" b="0" i="1" smtClean="0">
                                  <a:latin typeface="Cambria Math" charset="0"/>
                                  <a:ea typeface="Cambria Math" charset="0"/>
                                  <a:cs typeface="Cambria Math" charset="0"/>
                                </a:rPr>
                                <m:t>𝜋</m:t>
                              </m:r>
                              <m:sSup>
                                <m:sSupPr>
                                  <m:ctrlPr>
                                    <a:rPr lang="en-US" b="0" i="1" smtClean="0">
                                      <a:latin typeface="Cambria Math" panose="02040503050406030204" pitchFamily="18" charset="0"/>
                                      <a:ea typeface="Cambria Math" charset="0"/>
                                      <a:cs typeface="Cambria Math" charset="0"/>
                                    </a:rPr>
                                  </m:ctrlPr>
                                </m:sSup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𝜀</m:t>
                                      </m:r>
                                    </m:e>
                                    <m:sub>
                                      <m:r>
                                        <a:rPr lang="en-US" i="1">
                                          <a:latin typeface="Cambria Math" charset="0"/>
                                          <a:ea typeface="Cambria Math" charset="0"/>
                                          <a:cs typeface="Cambria Math" charset="0"/>
                                        </a:rPr>
                                        <m:t>𝑆𝐴𝑋𝑆</m:t>
                                      </m:r>
                                      <m:r>
                                        <a:rPr lang="en-US" i="1">
                                          <a:latin typeface="Cambria Math" charset="0"/>
                                          <a:ea typeface="Cambria Math" charset="0"/>
                                          <a:cs typeface="Cambria Math" charset="0"/>
                                        </a:rPr>
                                        <m:t>,</m:t>
                                      </m:r>
                                      <m:r>
                                        <a:rPr lang="en-US" i="1">
                                          <a:latin typeface="Cambria Math" charset="0"/>
                                          <a:ea typeface="Cambria Math" charset="0"/>
                                          <a:cs typeface="Cambria Math" charset="0"/>
                                        </a:rPr>
                                        <m:t>𝑖</m:t>
                                      </m:r>
                                    </m:sub>
                                  </m:sSub>
                                </m:e>
                                <m:sup>
                                  <m:r>
                                    <a:rPr lang="sv-SE" b="0" i="1" smtClean="0">
                                      <a:latin typeface="Cambria Math" charset="0"/>
                                      <a:ea typeface="Cambria Math" charset="0"/>
                                      <a:cs typeface="Cambria Math" charset="0"/>
                                    </a:rPr>
                                    <m:t>2</m:t>
                                  </m:r>
                                </m:sup>
                              </m:sSup>
                            </m:e>
                          </m:rad>
                        </m:den>
                      </m:f>
                      <m:func>
                        <m:funcPr>
                          <m:ctrlPr>
                            <a:rPr lang="en-US" b="0" i="1" smtClean="0">
                              <a:latin typeface="Cambria Math" panose="02040503050406030204" pitchFamily="18" charset="0"/>
                              <a:ea typeface="Cambria Math" charset="0"/>
                              <a:cs typeface="Cambria Math" charset="0"/>
                            </a:rPr>
                          </m:ctrlPr>
                        </m:funcPr>
                        <m:fName>
                          <m:r>
                            <m:rPr>
                              <m:sty m:val="p"/>
                            </m:rPr>
                            <a:rPr lang="en-US" b="0" i="0" smtClean="0">
                              <a:latin typeface="Cambria Math" charset="0"/>
                              <a:ea typeface="Cambria Math" charset="0"/>
                              <a:cs typeface="Cambria Math" charset="0"/>
                            </a:rPr>
                            <m:t>exp</m:t>
                          </m:r>
                        </m:fName>
                        <m:e>
                          <m:d>
                            <m:dPr>
                              <m:ctrlPr>
                                <a:rPr lang="is-I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m:t>
                              </m:r>
                              <m:f>
                                <m:fPr>
                                  <m:ctrlPr>
                                    <a:rPr lang="bg-BG" b="0" i="1" smtClean="0">
                                      <a:latin typeface="Cambria Math" panose="02040503050406030204" pitchFamily="18" charset="0"/>
                                      <a:ea typeface="Cambria Math" charset="0"/>
                                      <a:cs typeface="Cambria Math" charset="0"/>
                                    </a:rPr>
                                  </m:ctrlPr>
                                </m:fPr>
                                <m:num>
                                  <m:sSup>
                                    <m:sSupPr>
                                      <m:ctrlPr>
                                        <a:rPr lang="is-IS" b="0" i="1" smtClean="0">
                                          <a:latin typeface="Cambria Math" panose="02040503050406030204" pitchFamily="18" charset="0"/>
                                          <a:ea typeface="Cambria Math" charset="0"/>
                                          <a:cs typeface="Cambria Math" charset="0"/>
                                        </a:rPr>
                                      </m:ctrlPr>
                                    </m:sSupPr>
                                    <m:e>
                                      <m:d>
                                        <m:dPr>
                                          <m:ctrlPr>
                                            <a:rPr lang="is-IS" i="1">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𝑑</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𝜆</m:t>
                                          </m:r>
                                          <m:nary>
                                            <m:naryPr>
                                              <m:chr m:val="∑"/>
                                              <m:subHide m:val="on"/>
                                              <m:supHide m:val="on"/>
                                              <m:ctrlPr>
                                                <a:rPr lang="en-US" i="1">
                                                  <a:latin typeface="Cambria Math" panose="02040503050406030204" pitchFamily="18" charset="0"/>
                                                  <a:ea typeface="Cambria Math" charset="0"/>
                                                  <a:cs typeface="Cambria Math" charset="0"/>
                                                </a:rPr>
                                              </m:ctrlPr>
                                            </m:naryPr>
                                            <m:sub/>
                                            <m:sup/>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𝑤</m:t>
                                                  </m:r>
                                                </m:e>
                                                <m:sub>
                                                  <m:r>
                                                    <a:rPr lang="en-US" i="1">
                                                      <a:latin typeface="Cambria Math" charset="0"/>
                                                      <a:ea typeface="Cambria Math" charset="0"/>
                                                      <a:cs typeface="Cambria Math" charset="0"/>
                                                    </a:rPr>
                                                    <m:t>𝑖</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𝑆</m:t>
                                                  </m:r>
                                                </m:e>
                                                <m:sub>
                                                  <m:r>
                                                    <a:rPr lang="en-US" i="1">
                                                      <a:latin typeface="Cambria Math" charset="0"/>
                                                      <a:ea typeface="Cambria Math" charset="0"/>
                                                      <a:cs typeface="Cambria Math" charset="0"/>
                                                    </a:rPr>
                                                    <m:t>𝑖</m:t>
                                                  </m:r>
                                                </m:sub>
                                              </m:sSub>
                                            </m:e>
                                          </m:nary>
                                        </m:e>
                                      </m:d>
                                    </m:e>
                                    <m:sup>
                                      <m:r>
                                        <a:rPr lang="en-US" b="0" i="1" smtClean="0">
                                          <a:latin typeface="Cambria Math" charset="0"/>
                                          <a:ea typeface="Cambria Math" charset="0"/>
                                          <a:cs typeface="Cambria Math" charset="0"/>
                                        </a:rPr>
                                        <m:t>2</m:t>
                                      </m:r>
                                    </m:sup>
                                  </m:sSup>
                                </m:num>
                                <m:den>
                                  <m:r>
                                    <a:rPr lang="en-US" b="0" i="1" smtClean="0">
                                      <a:latin typeface="Cambria Math" charset="0"/>
                                      <a:ea typeface="Cambria Math" charset="0"/>
                                      <a:cs typeface="Cambria Math" charset="0"/>
                                    </a:rPr>
                                    <m:t>2</m:t>
                                  </m:r>
                                  <m:sSubSup>
                                    <m:sSubSupPr>
                                      <m:ctrlPr>
                                        <a:rPr lang="en-US" b="0" i="1" smtClean="0">
                                          <a:latin typeface="Cambria Math" panose="02040503050406030204" pitchFamily="18" charset="0"/>
                                          <a:ea typeface="Cambria Math" charset="0"/>
                                          <a:cs typeface="Cambria Math" charset="0"/>
                                        </a:rPr>
                                      </m:ctrlPr>
                                    </m:sSubSupPr>
                                    <m:e>
                                      <m:r>
                                        <a:rPr lang="en-US" b="0" i="1" smtClean="0">
                                          <a:latin typeface="Cambria Math" charset="0"/>
                                          <a:ea typeface="Cambria Math" charset="0"/>
                                          <a:cs typeface="Cambria Math" charset="0"/>
                                        </a:rPr>
                                        <m:t>𝜀</m:t>
                                      </m:r>
                                    </m:e>
                                    <m:sub>
                                      <m:r>
                                        <a:rPr lang="en-US" b="0" i="1" smtClean="0">
                                          <a:latin typeface="Cambria Math" charset="0"/>
                                          <a:ea typeface="Cambria Math" charset="0"/>
                                          <a:cs typeface="Cambria Math" charset="0"/>
                                        </a:rPr>
                                        <m:t>𝑆𝐴𝑋𝑆</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𝑖</m:t>
                                      </m:r>
                                    </m:sub>
                                    <m:sup>
                                      <m:r>
                                        <a:rPr lang="en-US" b="0" i="1" smtClean="0">
                                          <a:latin typeface="Cambria Math" charset="0"/>
                                          <a:ea typeface="Cambria Math" charset="0"/>
                                          <a:cs typeface="Cambria Math" charset="0"/>
                                        </a:rPr>
                                        <m:t>2</m:t>
                                      </m:r>
                                    </m:sup>
                                  </m:sSubSup>
                                </m:den>
                              </m:f>
                            </m:e>
                          </m:d>
                        </m:e>
                      </m:fun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475656" y="4773117"/>
                <a:ext cx="5013231" cy="672107"/>
              </a:xfrm>
              <a:prstGeom prst="rect">
                <a:avLst/>
              </a:prstGeom>
              <a:blipFill rotWithShape="0">
                <a:blip r:embed="rId5"/>
                <a:stretch>
                  <a:fillRect/>
                </a:stretch>
              </a:blipFill>
            </p:spPr>
            <p:txBody>
              <a:bodyPr/>
              <a:lstStyle/>
              <a:p>
                <a:r>
                  <a:rPr lang="en-US">
                    <a:noFill/>
                  </a:rPr>
                  <a:t> </a:t>
                </a:r>
              </a:p>
            </p:txBody>
          </p:sp>
        </mc:Fallback>
      </mc:AlternateContent>
      <p:sp>
        <p:nvSpPr>
          <p:cNvPr id="19" name="TextBox 18"/>
          <p:cNvSpPr txBox="1"/>
          <p:nvPr/>
        </p:nvSpPr>
        <p:spPr>
          <a:xfrm>
            <a:off x="710380" y="4221088"/>
            <a:ext cx="8073364" cy="369332"/>
          </a:xfrm>
          <a:prstGeom prst="rect">
            <a:avLst/>
          </a:prstGeom>
          <a:noFill/>
        </p:spPr>
        <p:txBody>
          <a:bodyPr wrap="none" rtlCol="0">
            <a:spAutoFit/>
          </a:bodyPr>
          <a:lstStyle/>
          <a:p>
            <a:r>
              <a:rPr lang="en-US" dirty="0"/>
              <a:t>The </a:t>
            </a:r>
            <a:r>
              <a:rPr lang="en-US" b="1" dirty="0">
                <a:solidFill>
                  <a:srgbClr val="FF0000"/>
                </a:solidFill>
              </a:rPr>
              <a:t>likelihood</a:t>
            </a:r>
            <a:r>
              <a:rPr lang="en-US" dirty="0"/>
              <a:t> of </a:t>
            </a:r>
            <a:r>
              <a:rPr lang="en-US" b="1" dirty="0"/>
              <a:t>w </a:t>
            </a:r>
            <a:r>
              <a:rPr lang="en-US" dirty="0"/>
              <a:t>can be modeled as a Gaussian distribution for each data point, d</a:t>
            </a:r>
            <a:r>
              <a:rPr lang="en-US" baseline="-25000" dirty="0"/>
              <a:t>i</a:t>
            </a:r>
            <a:endParaRPr lang="en-US" b="1" baseline="-25000" dirty="0"/>
          </a:p>
        </p:txBody>
      </p:sp>
      <mc:AlternateContent xmlns:mc="http://schemas.openxmlformats.org/markup-compatibility/2006" xmlns:a14="http://schemas.microsoft.com/office/drawing/2010/main">
        <mc:Choice Requires="a14">
          <p:sp>
            <p:nvSpPr>
              <p:cNvPr id="21" name="TextBox 20"/>
              <p:cNvSpPr txBox="1"/>
              <p:nvPr/>
            </p:nvSpPr>
            <p:spPr>
              <a:xfrm>
                <a:off x="1475656" y="5674405"/>
                <a:ext cx="2727029"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charset="0"/>
                            </a:rPr>
                            <m:t>𝑫</m:t>
                          </m:r>
                        </m:e>
                        <m:e>
                          <m:r>
                            <a:rPr lang="en-US" b="1" i="1" smtClean="0">
                              <a:latin typeface="Cambria Math" charset="0"/>
                            </a:rPr>
                            <m:t>𝒘</m:t>
                          </m:r>
                          <m:r>
                            <a:rPr lang="en-US" b="0" i="1" smtClean="0">
                              <a:latin typeface="Cambria Math" charset="0"/>
                            </a:rPr>
                            <m:t>,</m:t>
                          </m:r>
                          <m:r>
                            <a:rPr lang="en-US" b="0" i="1" smtClean="0">
                              <a:latin typeface="Cambria Math" charset="0"/>
                              <a:ea typeface="Cambria Math" charset="0"/>
                              <a:cs typeface="Cambria Math" charset="0"/>
                            </a:rPr>
                            <m:t>𝜆</m:t>
                          </m:r>
                        </m:e>
                      </m:d>
                      <m:r>
                        <a:rPr lang="en-US" i="1">
                          <a:latin typeface="Cambria Math" charset="0"/>
                          <a:ea typeface="Cambria Math" charset="0"/>
                          <a:cs typeface="Cambria Math" charset="0"/>
                        </a:rPr>
                        <m:t>=</m:t>
                      </m:r>
                      <m:nary>
                        <m:naryPr>
                          <m:chr m:val="∏"/>
                          <m:ctrlPr>
                            <a:rPr lang="is-IS"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𝑁</m:t>
                          </m:r>
                        </m:sup>
                        <m:e>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𝑑</m:t>
                                  </m:r>
                                </m:e>
                                <m:sub>
                                  <m:r>
                                    <a:rPr lang="en-US" i="1">
                                      <a:latin typeface="Cambria Math" charset="0"/>
                                    </a:rPr>
                                    <m:t>𝑖</m:t>
                                  </m:r>
                                </m:sub>
                              </m:sSub>
                            </m:e>
                            <m:e>
                              <m:r>
                                <a:rPr lang="en-US" i="1">
                                  <a:latin typeface="Cambria Math" charset="0"/>
                                </a:rPr>
                                <m:t>𝑤</m:t>
                              </m:r>
                              <m:r>
                                <a:rPr lang="en-US" i="1">
                                  <a:latin typeface="Cambria Math" charset="0"/>
                                </a:rPr>
                                <m:t>,</m:t>
                              </m:r>
                              <m:r>
                                <a:rPr lang="en-US" i="1">
                                  <a:latin typeface="Cambria Math" charset="0"/>
                                  <a:ea typeface="Cambria Math" charset="0"/>
                                  <a:cs typeface="Cambria Math" charset="0"/>
                                </a:rPr>
                                <m:t>𝜆</m:t>
                              </m:r>
                            </m:e>
                          </m:d>
                        </m:e>
                      </m:nary>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1475656" y="5674405"/>
                <a:ext cx="2727029" cy="778931"/>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2931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506D-233F-FB45-9787-ED22B95945D3}"/>
              </a:ext>
            </a:extLst>
          </p:cNvPr>
          <p:cNvSpPr>
            <a:spLocks noGrp="1"/>
          </p:cNvSpPr>
          <p:nvPr>
            <p:ph type="title"/>
          </p:nvPr>
        </p:nvSpPr>
        <p:spPr>
          <a:xfrm>
            <a:off x="0" y="274638"/>
            <a:ext cx="7596336" cy="1143000"/>
          </a:xfrm>
        </p:spPr>
        <p:txBody>
          <a:bodyPr/>
          <a:lstStyle/>
          <a:p>
            <a:r>
              <a:rPr lang="en-US" dirty="0"/>
              <a:t>ESS/DMSC engages in the collaborations</a:t>
            </a:r>
          </a:p>
        </p:txBody>
      </p:sp>
      <p:sp>
        <p:nvSpPr>
          <p:cNvPr id="4" name="Slide Number Placeholder 3">
            <a:extLst>
              <a:ext uri="{FF2B5EF4-FFF2-40B4-BE49-F238E27FC236}">
                <a16:creationId xmlns:a16="http://schemas.microsoft.com/office/drawing/2014/main" id="{B1B589C5-1D9C-A848-B39F-159CCB2DAFF3}"/>
              </a:ext>
            </a:extLst>
          </p:cNvPr>
          <p:cNvSpPr>
            <a:spLocks noGrp="1"/>
          </p:cNvSpPr>
          <p:nvPr>
            <p:ph type="sldNum" sz="quarter" idx="12"/>
          </p:nvPr>
        </p:nvSpPr>
        <p:spPr/>
        <p:txBody>
          <a:bodyPr/>
          <a:lstStyle/>
          <a:p>
            <a:fld id="{551115BC-487E-4422-894C-CB7CD3E79223}" type="slidenum">
              <a:rPr lang="en-GB" noProof="0" smtClean="0"/>
              <a:t>4</a:t>
            </a:fld>
            <a:endParaRPr lang="en-GB" noProof="0"/>
          </a:p>
        </p:txBody>
      </p:sp>
      <p:pic>
        <p:nvPicPr>
          <p:cNvPr id="5" name="Picture 2" descr="ttps://academictree.org/photo/005/cache.050011.Jill_Trewhella.jpg">
            <a:extLst>
              <a:ext uri="{FF2B5EF4-FFF2-40B4-BE49-F238E27FC236}">
                <a16:creationId xmlns:a16="http://schemas.microsoft.com/office/drawing/2014/main" id="{5B634DCF-5537-A549-B854-528716CD10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3953" y="1573952"/>
            <a:ext cx="1503954" cy="22581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4AF3BD-499E-FA4E-8FC9-11D9F6237F26}"/>
              </a:ext>
            </a:extLst>
          </p:cNvPr>
          <p:cNvSpPr txBox="1"/>
          <p:nvPr/>
        </p:nvSpPr>
        <p:spPr>
          <a:xfrm>
            <a:off x="4635525" y="3904010"/>
            <a:ext cx="2960811" cy="369332"/>
          </a:xfrm>
          <a:prstGeom prst="rect">
            <a:avLst/>
          </a:prstGeom>
          <a:noFill/>
        </p:spPr>
        <p:txBody>
          <a:bodyPr wrap="none" rtlCol="0">
            <a:spAutoFit/>
          </a:bodyPr>
          <a:lstStyle/>
          <a:p>
            <a:pPr algn="ctr"/>
            <a:r>
              <a:rPr lang="en-US" dirty="0"/>
              <a:t>Jill </a:t>
            </a:r>
            <a:r>
              <a:rPr lang="en-US" dirty="0" err="1"/>
              <a:t>Trewhella</a:t>
            </a:r>
            <a:r>
              <a:rPr lang="en-US" dirty="0"/>
              <a:t>, Univ. of Sydney</a:t>
            </a:r>
          </a:p>
        </p:txBody>
      </p:sp>
      <p:sp>
        <p:nvSpPr>
          <p:cNvPr id="7" name="TextBox 6">
            <a:extLst>
              <a:ext uri="{FF2B5EF4-FFF2-40B4-BE49-F238E27FC236}">
                <a16:creationId xmlns:a16="http://schemas.microsoft.com/office/drawing/2014/main" id="{8C725383-DD62-454E-A614-03478D7F03C0}"/>
              </a:ext>
            </a:extLst>
          </p:cNvPr>
          <p:cNvSpPr txBox="1"/>
          <p:nvPr/>
        </p:nvSpPr>
        <p:spPr>
          <a:xfrm>
            <a:off x="1206076" y="3904010"/>
            <a:ext cx="3150286" cy="369332"/>
          </a:xfrm>
          <a:prstGeom prst="rect">
            <a:avLst/>
          </a:prstGeom>
          <a:noFill/>
        </p:spPr>
        <p:txBody>
          <a:bodyPr wrap="none" rtlCol="0">
            <a:spAutoFit/>
          </a:bodyPr>
          <a:lstStyle/>
          <a:p>
            <a:pPr algn="ctr"/>
            <a:r>
              <a:rPr lang="en-US" dirty="0" err="1"/>
              <a:t>Ingemar</a:t>
            </a:r>
            <a:r>
              <a:rPr lang="en-US" dirty="0"/>
              <a:t> André, Lund University</a:t>
            </a:r>
          </a:p>
        </p:txBody>
      </p:sp>
      <p:pic>
        <p:nvPicPr>
          <p:cNvPr id="8" name="Picture 2" descr="https://static.wixstatic.com/media/afa3ea_81e087cc88e74010bf7bd8cb77e3f871%7Emv2_d_3024_4032_s_4_2.jpg/v1/fill/w_127,h_169,al_c,q_80,usm_0.66_1.00_0.01/afa3ea_81e087cc88e74010bf7bd8cb77e3f871%7Emv2_d_3024_4032_s_4_2.jpg">
            <a:extLst>
              <a:ext uri="{FF2B5EF4-FFF2-40B4-BE49-F238E27FC236}">
                <a16:creationId xmlns:a16="http://schemas.microsoft.com/office/drawing/2014/main" id="{D12E21FC-8D52-E340-8940-832D2B5F1C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32735" y="1556792"/>
            <a:ext cx="1696968" cy="22581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F6B39C-0B01-1D4A-94FB-51AEFD958D6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309490" y="4488084"/>
            <a:ext cx="6084168" cy="2136067"/>
          </a:xfrm>
          <a:prstGeom prst="rect">
            <a:avLst/>
          </a:prstGeom>
        </p:spPr>
      </p:pic>
    </p:spTree>
    <p:extLst>
      <p:ext uri="{BB962C8B-B14F-4D97-AF65-F5344CB8AC3E}">
        <p14:creationId xmlns:p14="http://schemas.microsoft.com/office/powerpoint/2010/main" val="1602546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40</a:t>
            </a:fld>
            <a:endParaRPr lang="sv-SE" dirty="0"/>
          </a:p>
        </p:txBody>
      </p:sp>
      <p:sp>
        <p:nvSpPr>
          <p:cNvPr id="5" name="Title 1"/>
          <p:cNvSpPr txBox="1">
            <a:spLocks/>
          </p:cNvSpPr>
          <p:nvPr/>
        </p:nvSpPr>
        <p:spPr>
          <a:xfrm>
            <a:off x="-51829" y="257219"/>
            <a:ext cx="7139136"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baseline="0">
                <a:solidFill>
                  <a:schemeClr val="bg1"/>
                </a:solidFill>
                <a:latin typeface="Geneva" charset="0"/>
                <a:ea typeface="Geneva" charset="0"/>
                <a:cs typeface="Geneva" charset="0"/>
              </a:defRPr>
            </a:lvl1pPr>
          </a:lstStyle>
          <a:p>
            <a:r>
              <a:rPr lang="en-US" sz="2800" dirty="0"/>
              <a:t>Bayesian ensemble modeling</a:t>
            </a:r>
          </a:p>
        </p:txBody>
      </p:sp>
      <mc:AlternateContent xmlns:mc="http://schemas.openxmlformats.org/markup-compatibility/2006" xmlns:a14="http://schemas.microsoft.com/office/drawing/2010/main">
        <mc:Choice Requires="a14">
          <p:sp>
            <p:nvSpPr>
              <p:cNvPr id="7" name="TextBox 6"/>
              <p:cNvSpPr txBox="1"/>
              <p:nvPr/>
            </p:nvSpPr>
            <p:spPr>
              <a:xfrm>
                <a:off x="3427523" y="2362164"/>
                <a:ext cx="3850734" cy="726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charset="0"/>
                            </a:rPr>
                            <m:t>𝑤</m:t>
                          </m:r>
                        </m:e>
                        <m:sub>
                          <m:r>
                            <a:rPr lang="en-US" i="1">
                              <a:latin typeface="Cambria Math" charset="0"/>
                            </a:rPr>
                            <m:t>𝑗</m:t>
                          </m:r>
                        </m:sub>
                        <m:sup>
                          <m:r>
                            <a:rPr lang="en-US" i="1">
                              <a:latin typeface="Cambria Math" charset="0"/>
                            </a:rPr>
                            <m:t>𝐵</m:t>
                          </m:r>
                        </m:sup>
                      </m:sSubSup>
                      <m:r>
                        <a:rPr lang="en-US" i="1" smtClean="0">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d>
                            <m:dPr>
                              <m:begChr m:val="⟨"/>
                              <m:endChr m:val="⟩"/>
                              <m:ctrlPr>
                                <a:rPr lang="en-US" i="1">
                                  <a:latin typeface="Cambria Math" panose="02040503050406030204" pitchFamily="18" charset="0"/>
                                  <a:ea typeface="Cambria Math" charset="0"/>
                                  <a:cs typeface="Cambria Math" charset="0"/>
                                </a:rPr>
                              </m:ctrlPr>
                            </m:dPr>
                            <m:e>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𝑗</m:t>
                                  </m:r>
                                </m:sub>
                              </m:sSub>
                            </m:e>
                          </m:d>
                        </m:e>
                        <m:sub>
                          <m:r>
                            <a:rPr lang="en-US" b="0" i="1" smtClean="0">
                              <a:latin typeface="Cambria Math" charset="0"/>
                              <a:ea typeface="Cambria Math" charset="0"/>
                              <a:cs typeface="Cambria Math" charset="0"/>
                            </a:rPr>
                            <m:t>𝑝𝑜𝑠𝑡𝑒𝑟𝑖𝑜𝑟</m:t>
                          </m:r>
                        </m:sub>
                      </m:sSub>
                      <m:r>
                        <a:rPr lang="en-US" b="0" i="1" smtClean="0">
                          <a:latin typeface="Cambria Math" charset="0"/>
                        </a:rPr>
                        <m:t>=</m:t>
                      </m:r>
                      <m:nary>
                        <m:naryPr>
                          <m:limLoc m:val="undOvr"/>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𝑗</m:t>
                              </m:r>
                            </m:sub>
                          </m:sSub>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charset="0"/>
                                </a:rPr>
                                <m:t>𝒘</m:t>
                              </m:r>
                            </m:e>
                            <m:e>
                              <m:r>
                                <a:rPr lang="en-US" b="0" i="1" smtClean="0">
                                  <a:latin typeface="Cambria Math" charset="0"/>
                                </a:rPr>
                                <m:t>𝐷</m:t>
                              </m:r>
                            </m:e>
                          </m:d>
                          <m:r>
                            <a:rPr lang="en-US" b="0" i="1" smtClean="0">
                              <a:latin typeface="Cambria Math" charset="0"/>
                            </a:rPr>
                            <m:t>𝑑</m:t>
                          </m:r>
                          <m:r>
                            <a:rPr lang="en-US" b="1" i="1" smtClean="0">
                              <a:latin typeface="Cambria Math" charset="0"/>
                            </a:rPr>
                            <m:t>𝒘</m:t>
                          </m:r>
                        </m:e>
                      </m:nary>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427523" y="2362164"/>
                <a:ext cx="3850734" cy="726481"/>
              </a:xfrm>
              <a:prstGeom prst="rect">
                <a:avLst/>
              </a:prstGeom>
              <a:blipFill rotWithShape="0">
                <a:blip r:embed="rId3"/>
                <a:stretch>
                  <a:fillRect/>
                </a:stretch>
              </a:blipFill>
            </p:spPr>
            <p:txBody>
              <a:bodyPr/>
              <a:lstStyle/>
              <a:p>
                <a:r>
                  <a:rPr lang="en-US">
                    <a:noFill/>
                  </a:rPr>
                  <a:t> </a:t>
                </a:r>
              </a:p>
            </p:txBody>
          </p:sp>
        </mc:Fallback>
      </mc:AlternateContent>
      <p:sp>
        <p:nvSpPr>
          <p:cNvPr id="8" name="TextBox 7"/>
          <p:cNvSpPr txBox="1"/>
          <p:nvPr/>
        </p:nvSpPr>
        <p:spPr>
          <a:xfrm>
            <a:off x="1403648" y="1930502"/>
            <a:ext cx="2204258" cy="369332"/>
          </a:xfrm>
          <a:prstGeom prst="rect">
            <a:avLst/>
          </a:prstGeom>
          <a:noFill/>
        </p:spPr>
        <p:txBody>
          <a:bodyPr wrap="none" rtlCol="0">
            <a:spAutoFit/>
          </a:bodyPr>
          <a:lstStyle/>
          <a:p>
            <a:r>
              <a:rPr lang="en-US" dirty="0"/>
              <a:t>Point estimate of w’s:</a:t>
            </a:r>
          </a:p>
        </p:txBody>
      </p:sp>
      <mc:AlternateContent xmlns:mc="http://schemas.openxmlformats.org/markup-compatibility/2006" xmlns:a14="http://schemas.microsoft.com/office/drawing/2010/main">
        <mc:Choice Requires="a14">
          <p:sp>
            <p:nvSpPr>
              <p:cNvPr id="10" name="TextBox 9"/>
              <p:cNvSpPr txBox="1"/>
              <p:nvPr/>
            </p:nvSpPr>
            <p:spPr>
              <a:xfrm>
                <a:off x="1403648" y="3409068"/>
                <a:ext cx="6701386" cy="369332"/>
              </a:xfrm>
              <a:prstGeom prst="rect">
                <a:avLst/>
              </a:prstGeom>
              <a:noFill/>
            </p:spPr>
            <p:txBody>
              <a:bodyPr wrap="none" rtlCol="0">
                <a:spAutoFit/>
              </a:bodyPr>
              <a:lstStyle/>
              <a:p>
                <a:r>
                  <a:rPr lang="en-US" dirty="0"/>
                  <a:t>Uncertainty is qualified with a posterior divergence </a:t>
                </a:r>
                <a14:m>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𝜎</m:t>
                        </m:r>
                      </m:e>
                      <m:sub>
                        <m:r>
                          <a:rPr lang="en-US" b="1" i="1" smtClean="0">
                            <a:latin typeface="Cambria Math" charset="0"/>
                            <a:ea typeface="Cambria Math" charset="0"/>
                            <a:cs typeface="Cambria Math" charset="0"/>
                          </a:rPr>
                          <m:t>𝒘</m:t>
                        </m:r>
                      </m:sub>
                    </m:sSub>
                  </m:oMath>
                </a14:m>
                <a:r>
                  <a:rPr lang="en-US" dirty="0"/>
                  <a:t> for a vector </a:t>
                </a:r>
                <a:r>
                  <a:rPr lang="en-US" b="1" dirty="0"/>
                  <a:t>w</a:t>
                </a:r>
                <a:r>
                  <a:rPr lang="en-US" dirty="0"/>
                  <a:t>:</a:t>
                </a:r>
              </a:p>
            </p:txBody>
          </p:sp>
        </mc:Choice>
        <mc:Fallback xmlns="">
          <p:sp>
            <p:nvSpPr>
              <p:cNvPr id="10" name="TextBox 9"/>
              <p:cNvSpPr txBox="1">
                <a:spLocks noRot="1" noChangeAspect="1" noMove="1" noResize="1" noEditPoints="1" noAdjustHandles="1" noChangeArrowheads="1" noChangeShapeType="1" noTextEdit="1"/>
              </p:cNvSpPr>
              <p:nvPr/>
            </p:nvSpPr>
            <p:spPr>
              <a:xfrm>
                <a:off x="1403648" y="3409068"/>
                <a:ext cx="6701386" cy="369332"/>
              </a:xfrm>
              <a:prstGeom prst="rect">
                <a:avLst/>
              </a:prstGeom>
              <a:blipFill rotWithShape="0">
                <a:blip r:embed="rId4"/>
                <a:stretch>
                  <a:fillRect l="-72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043331" y="4056902"/>
                <a:ext cx="2819233" cy="4738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𝜎</m:t>
                          </m:r>
                        </m:e>
                        <m:sub>
                          <m:r>
                            <a:rPr lang="en-US" b="1" i="1">
                              <a:latin typeface="Cambria Math" charset="0"/>
                              <a:ea typeface="Cambria Math" charset="0"/>
                              <a:cs typeface="Cambria Math" charset="0"/>
                            </a:rPr>
                            <m:t>𝒘</m:t>
                          </m:r>
                        </m:sub>
                      </m:sSub>
                      <m:r>
                        <a:rPr lang="en-US" b="1" i="1" smtClean="0">
                          <a:latin typeface="Cambria Math" charset="0"/>
                          <a:ea typeface="Cambria Math" charset="0"/>
                          <a:cs typeface="Cambria Math" charset="0"/>
                        </a:rPr>
                        <m:t>=</m:t>
                      </m:r>
                      <m:sSub>
                        <m:sSubPr>
                          <m:ctrlPr>
                            <a:rPr lang="en-US" b="1" i="1" smtClean="0">
                              <a:latin typeface="Cambria Math" panose="02040503050406030204" pitchFamily="18" charset="0"/>
                              <a:ea typeface="Cambria Math" charset="0"/>
                              <a:cs typeface="Cambria Math" charset="0"/>
                            </a:rPr>
                          </m:ctrlPr>
                        </m:sSubPr>
                        <m:e>
                          <m:d>
                            <m:dPr>
                              <m:begChr m:val="⟨"/>
                              <m:endChr m:val="⟩"/>
                              <m:ctrlPr>
                                <a:rPr lang="en-US" b="1" i="1">
                                  <a:latin typeface="Cambria Math" panose="02040503050406030204" pitchFamily="18" charset="0"/>
                                  <a:ea typeface="Cambria Math" charset="0"/>
                                  <a:cs typeface="Cambria Math" charset="0"/>
                                </a:rPr>
                              </m:ctrlPr>
                            </m:dPr>
                            <m:e>
                              <m:sSup>
                                <m:sSupPr>
                                  <m:ctrlPr>
                                    <a:rPr lang="en-US" b="1" i="1">
                                      <a:latin typeface="Cambria Math" panose="02040503050406030204" pitchFamily="18" charset="0"/>
                                      <a:ea typeface="Cambria Math" charset="0"/>
                                      <a:cs typeface="Cambria Math" charset="0"/>
                                    </a:rPr>
                                  </m:ctrlPr>
                                </m:sSupPr>
                                <m:e>
                                  <m:r>
                                    <a:rPr lang="en-US" b="1" i="1">
                                      <a:latin typeface="Cambria Math" charset="0"/>
                                      <a:ea typeface="Cambria Math" charset="0"/>
                                      <a:cs typeface="Cambria Math" charset="0"/>
                                    </a:rPr>
                                    <m:t>𝛀</m:t>
                                  </m:r>
                                </m:e>
                                <m:sup>
                                  <m:r>
                                    <a:rPr lang="en-US" b="1" i="1">
                                      <a:latin typeface="Cambria Math" charset="0"/>
                                      <a:ea typeface="Cambria Math" charset="0"/>
                                      <a:cs typeface="Cambria Math" charset="0"/>
                                    </a:rPr>
                                    <m:t>𝟐</m:t>
                                  </m:r>
                                </m:sup>
                              </m:sSup>
                              <m:r>
                                <a:rPr lang="en-US" b="1" i="1">
                                  <a:latin typeface="Cambria Math" charset="0"/>
                                  <a:ea typeface="Cambria Math" charset="0"/>
                                  <a:cs typeface="Cambria Math" charset="0"/>
                                </a:rPr>
                                <m:t>(</m:t>
                              </m:r>
                              <m:sSup>
                                <m:sSupPr>
                                  <m:ctrlPr>
                                    <a:rPr lang="en-US" b="1" i="1">
                                      <a:latin typeface="Cambria Math" panose="02040503050406030204" pitchFamily="18" charset="0"/>
                                      <a:ea typeface="Cambria Math" charset="0"/>
                                      <a:cs typeface="Cambria Math" charset="0"/>
                                    </a:rPr>
                                  </m:ctrlPr>
                                </m:sSupPr>
                                <m:e>
                                  <m:r>
                                    <a:rPr lang="en-US" b="1" i="1">
                                      <a:latin typeface="Cambria Math" charset="0"/>
                                      <a:ea typeface="Cambria Math" charset="0"/>
                                      <a:cs typeface="Cambria Math" charset="0"/>
                                    </a:rPr>
                                    <m:t>𝒘</m:t>
                                  </m:r>
                                </m:e>
                                <m:sup>
                                  <m:r>
                                    <a:rPr lang="en-US" b="1" i="1">
                                      <a:latin typeface="Cambria Math" charset="0"/>
                                      <a:ea typeface="Cambria Math" charset="0"/>
                                      <a:cs typeface="Cambria Math" charset="0"/>
                                    </a:rPr>
                                    <m:t>𝑩</m:t>
                                  </m:r>
                                </m:sup>
                              </m:sSup>
                              <m:r>
                                <a:rPr lang="en-US" b="1" i="1">
                                  <a:latin typeface="Cambria Math" charset="0"/>
                                  <a:ea typeface="Cambria Math" charset="0"/>
                                  <a:cs typeface="Cambria Math" charset="0"/>
                                </a:rPr>
                                <m:t>,</m:t>
                              </m:r>
                              <m:r>
                                <a:rPr lang="en-US" b="1" i="1">
                                  <a:latin typeface="Cambria Math" charset="0"/>
                                  <a:ea typeface="Cambria Math" charset="0"/>
                                  <a:cs typeface="Cambria Math" charset="0"/>
                                </a:rPr>
                                <m:t>𝒘</m:t>
                              </m:r>
                              <m:r>
                                <a:rPr lang="en-US" b="1" i="1">
                                  <a:latin typeface="Cambria Math" charset="0"/>
                                  <a:ea typeface="Cambria Math" charset="0"/>
                                  <a:cs typeface="Cambria Math" charset="0"/>
                                </a:rPr>
                                <m:t>)</m:t>
                              </m:r>
                            </m:e>
                          </m:d>
                        </m:e>
                        <m:sub>
                          <m:r>
                            <a:rPr lang="en-US" b="1" i="1" smtClean="0">
                              <a:latin typeface="Cambria Math" charset="0"/>
                              <a:ea typeface="Cambria Math" charset="0"/>
                              <a:cs typeface="Cambria Math" charset="0"/>
                            </a:rPr>
                            <m:t>𝒑𝒐𝒔𝒕𝒆𝒓𝒊𝒐𝒓</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3043331" y="4056902"/>
                <a:ext cx="2819233" cy="473848"/>
              </a:xfrm>
              <a:prstGeom prst="rect">
                <a:avLst/>
              </a:prstGeom>
              <a:blipFill rotWithShape="0">
                <a:blip r:embed="rId5"/>
                <a:stretch>
                  <a:fillRect b="-7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032397" y="4843771"/>
                <a:ext cx="1395126" cy="369332"/>
              </a:xfrm>
              <a:prstGeom prst="rect">
                <a:avLst/>
              </a:prstGeom>
            </p:spPr>
            <p:txBody>
              <a:bodyPr wrap="none">
                <a:spAutoFit/>
              </a:bodyPr>
              <a:lstStyle/>
              <a:p>
                <a:r>
                  <a:rPr lang="en-US" dirty="0">
                    <a:ea typeface="Cambria Math" charset="0"/>
                    <a:cs typeface="Cambria Math" charset="0"/>
                  </a:rPr>
                  <a:t>0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 </m:t>
                    </m:r>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𝜎</m:t>
                        </m:r>
                      </m:e>
                      <m:sub>
                        <m:r>
                          <a:rPr lang="en-US" b="1" i="1">
                            <a:latin typeface="Cambria Math" charset="0"/>
                            <a:ea typeface="Cambria Math" charset="0"/>
                            <a:cs typeface="Cambria Math" charset="0"/>
                          </a:rPr>
                          <m:t>𝒘</m:t>
                        </m:r>
                      </m:sub>
                    </m:sSub>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𝟏</m:t>
                    </m:r>
                    <m:r>
                      <a:rPr lang="en-US" b="1" i="1" smtClean="0">
                        <a:latin typeface="Cambria Math" charset="0"/>
                        <a:ea typeface="Cambria Math" charset="0"/>
                        <a:cs typeface="Cambria Math" charset="0"/>
                      </a:rPr>
                      <m:t> </m:t>
                    </m:r>
                  </m:oMath>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032397" y="4843771"/>
                <a:ext cx="1395126" cy="369332"/>
              </a:xfrm>
              <a:prstGeom prst="rect">
                <a:avLst/>
              </a:prstGeom>
              <a:blipFill rotWithShape="0">
                <a:blip r:embed="rId6"/>
                <a:stretch>
                  <a:fillRect l="-3493" t="-98333" r="-1310"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639914" y="4702162"/>
                <a:ext cx="4524941" cy="652551"/>
              </a:xfrm>
              <a:prstGeom prst="rect">
                <a:avLst/>
              </a:prstGeom>
            </p:spPr>
            <p:txBody>
              <a:bodyPr wrap="square">
                <a:spAutoFit/>
              </a:bodyPr>
              <a:lstStyle/>
              <a:p>
                <a:r>
                  <a:rPr lang="en-US" dirty="0">
                    <a:ea typeface="Cambria Math" charset="0"/>
                    <a:cs typeface="Cambria Math" charset="0"/>
                  </a:rPr>
                  <a:t>Where</a:t>
                </a:r>
                <a14:m>
                  <m:oMath xmlns:m="http://schemas.openxmlformats.org/officeDocument/2006/math">
                    <m:r>
                      <a:rPr lang="en-US" b="1" i="1" smtClean="0">
                        <a:latin typeface="Cambria Math" charset="0"/>
                        <a:ea typeface="Cambria Math" charset="0"/>
                        <a:cs typeface="Cambria Math" charset="0"/>
                      </a:rPr>
                      <m:t> </m:t>
                    </m:r>
                    <m:sSup>
                      <m:sSupPr>
                        <m:ctrlPr>
                          <a:rPr lang="en-US" b="1" i="1">
                            <a:latin typeface="Cambria Math" panose="02040503050406030204" pitchFamily="18" charset="0"/>
                            <a:ea typeface="Cambria Math" charset="0"/>
                            <a:cs typeface="Cambria Math" charset="0"/>
                          </a:rPr>
                        </m:ctrlPr>
                      </m:sSupPr>
                      <m:e>
                        <m:r>
                          <a:rPr lang="en-US" b="1" i="1">
                            <a:latin typeface="Cambria Math" charset="0"/>
                            <a:ea typeface="Cambria Math" charset="0"/>
                            <a:cs typeface="Cambria Math" charset="0"/>
                          </a:rPr>
                          <m:t>𝛀</m:t>
                        </m:r>
                      </m:e>
                      <m:sup>
                        <m:r>
                          <a:rPr lang="en-US" b="1" i="1">
                            <a:latin typeface="Cambria Math" charset="0"/>
                            <a:ea typeface="Cambria Math" charset="0"/>
                            <a:cs typeface="Cambria Math" charset="0"/>
                          </a:rPr>
                          <m:t>𝟐</m:t>
                        </m:r>
                      </m:sup>
                    </m:sSup>
                    <m:r>
                      <a:rPr lang="en-US" b="1" i="1">
                        <a:latin typeface="Cambria Math" charset="0"/>
                        <a:ea typeface="Cambria Math" charset="0"/>
                        <a:cs typeface="Cambria Math" charset="0"/>
                      </a:rPr>
                      <m:t>(</m:t>
                    </m:r>
                    <m:sSup>
                      <m:sSupPr>
                        <m:ctrlPr>
                          <a:rPr lang="en-US" b="1" i="1">
                            <a:latin typeface="Cambria Math" panose="02040503050406030204" pitchFamily="18" charset="0"/>
                            <a:ea typeface="Cambria Math" charset="0"/>
                            <a:cs typeface="Cambria Math" charset="0"/>
                          </a:rPr>
                        </m:ctrlPr>
                      </m:sSupPr>
                      <m:e>
                        <m:r>
                          <a:rPr lang="en-US" b="1" i="1">
                            <a:latin typeface="Cambria Math" charset="0"/>
                            <a:ea typeface="Cambria Math" charset="0"/>
                            <a:cs typeface="Cambria Math" charset="0"/>
                          </a:rPr>
                          <m:t>𝒘</m:t>
                        </m:r>
                      </m:e>
                      <m:sup>
                        <m:r>
                          <a:rPr lang="en-US" b="1" i="1">
                            <a:latin typeface="Cambria Math" charset="0"/>
                            <a:ea typeface="Cambria Math" charset="0"/>
                            <a:cs typeface="Cambria Math" charset="0"/>
                          </a:rPr>
                          <m:t>𝑩</m:t>
                        </m:r>
                      </m:sup>
                    </m:sSup>
                    <m:r>
                      <a:rPr lang="en-US" b="1" i="1">
                        <a:latin typeface="Cambria Math" charset="0"/>
                        <a:ea typeface="Cambria Math" charset="0"/>
                        <a:cs typeface="Cambria Math" charset="0"/>
                      </a:rPr>
                      <m:t>,</m:t>
                    </m:r>
                    <m:r>
                      <a:rPr lang="en-US" b="1" i="1">
                        <a:latin typeface="Cambria Math" charset="0"/>
                        <a:ea typeface="Cambria Math" charset="0"/>
                        <a:cs typeface="Cambria Math" charset="0"/>
                      </a:rPr>
                      <m:t>𝒘</m:t>
                    </m:r>
                    <m:r>
                      <a:rPr lang="en-US" b="1" i="1">
                        <a:latin typeface="Cambria Math" charset="0"/>
                        <a:ea typeface="Cambria Math" charset="0"/>
                        <a:cs typeface="Cambria Math" charset="0"/>
                      </a:rPr>
                      <m:t>)</m:t>
                    </m:r>
                  </m:oMath>
                </a14:m>
                <a:r>
                  <a:rPr lang="en-US" dirty="0"/>
                  <a:t> is the Jensen-Shannon divergence between vector </a:t>
                </a:r>
                <a14:m>
                  <m:oMath xmlns:m="http://schemas.openxmlformats.org/officeDocument/2006/math">
                    <m:sSup>
                      <m:sSupPr>
                        <m:ctrlPr>
                          <a:rPr lang="en-US" b="1" i="1">
                            <a:latin typeface="Cambria Math" panose="02040503050406030204" pitchFamily="18" charset="0"/>
                            <a:ea typeface="Cambria Math" charset="0"/>
                            <a:cs typeface="Cambria Math" charset="0"/>
                          </a:rPr>
                        </m:ctrlPr>
                      </m:sSupPr>
                      <m:e>
                        <m:r>
                          <a:rPr lang="en-US" b="1" i="1">
                            <a:latin typeface="Cambria Math" charset="0"/>
                            <a:ea typeface="Cambria Math" charset="0"/>
                            <a:cs typeface="Cambria Math" charset="0"/>
                          </a:rPr>
                          <m:t>𝒘</m:t>
                        </m:r>
                      </m:e>
                      <m:sup>
                        <m:r>
                          <a:rPr lang="en-US" b="1" i="1">
                            <a:latin typeface="Cambria Math" charset="0"/>
                            <a:ea typeface="Cambria Math" charset="0"/>
                            <a:cs typeface="Cambria Math" charset="0"/>
                          </a:rPr>
                          <m:t>𝑩</m:t>
                        </m:r>
                      </m:sup>
                    </m:sSup>
                    <m:r>
                      <a:rPr lang="en-US" b="1"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𝑎𝑛𝑑</m:t>
                    </m:r>
                    <m:r>
                      <a:rPr lang="en-US" b="0" i="1" smtClean="0">
                        <a:latin typeface="Cambria Math" charset="0"/>
                        <a:ea typeface="Cambria Math" charset="0"/>
                        <a:cs typeface="Cambria Math" charset="0"/>
                      </a:rPr>
                      <m:t> </m:t>
                    </m:r>
                    <m:r>
                      <a:rPr lang="en-US" b="1" i="1">
                        <a:latin typeface="Cambria Math" charset="0"/>
                        <a:ea typeface="Cambria Math" charset="0"/>
                        <a:cs typeface="Cambria Math" charset="0"/>
                      </a:rPr>
                      <m:t>𝒘</m:t>
                    </m:r>
                  </m:oMath>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3639914" y="4702162"/>
                <a:ext cx="4524941" cy="652551"/>
              </a:xfrm>
              <a:prstGeom prst="rect">
                <a:avLst/>
              </a:prstGeom>
              <a:blipFill rotWithShape="0">
                <a:blip r:embed="rId7"/>
                <a:stretch>
                  <a:fillRect l="-1078" t="-53271" b="-700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969367" y="5591317"/>
                <a:ext cx="5117940"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𝜎</m:t>
                        </m:r>
                      </m:e>
                      <m:sub>
                        <m:r>
                          <a:rPr lang="en-US" b="1" i="1">
                            <a:latin typeface="Cambria Math" charset="0"/>
                            <a:ea typeface="Cambria Math" charset="0"/>
                            <a:cs typeface="Cambria Math" charset="0"/>
                          </a:rPr>
                          <m:t>𝒘</m:t>
                        </m:r>
                      </m:sub>
                    </m:sSub>
                  </m:oMath>
                </a14:m>
                <a:r>
                  <a:rPr lang="en-US" dirty="0"/>
                  <a:t>=0 if there is no uncertainty in population weights</a:t>
                </a:r>
              </a:p>
            </p:txBody>
          </p:sp>
        </mc:Choice>
        <mc:Fallback xmlns="">
          <p:sp>
            <p:nvSpPr>
              <p:cNvPr id="15" name="Rectangle 14"/>
              <p:cNvSpPr>
                <a:spLocks noRot="1" noChangeAspect="1" noMove="1" noResize="1" noEditPoints="1" noAdjustHandles="1" noChangeArrowheads="1" noChangeShapeType="1" noTextEdit="1"/>
              </p:cNvSpPr>
              <p:nvPr/>
            </p:nvSpPr>
            <p:spPr>
              <a:xfrm>
                <a:off x="1969367" y="5591317"/>
                <a:ext cx="5117940" cy="369332"/>
              </a:xfrm>
              <a:prstGeom prst="rect">
                <a:avLst/>
              </a:prstGeom>
              <a:blipFill rotWithShape="0">
                <a:blip r:embed="rId8"/>
                <a:stretch>
                  <a:fillRect t="-8197" r="-357" b="-24590"/>
                </a:stretch>
              </a:blipFill>
            </p:spPr>
            <p:txBody>
              <a:bodyPr/>
              <a:lstStyle/>
              <a:p>
                <a:r>
                  <a:rPr lang="en-US">
                    <a:noFill/>
                  </a:rPr>
                  <a:t> </a:t>
                </a:r>
              </a:p>
            </p:txBody>
          </p:sp>
        </mc:Fallback>
      </mc:AlternateContent>
    </p:spTree>
    <p:extLst>
      <p:ext uri="{BB962C8B-B14F-4D97-AF65-F5344CB8AC3E}">
        <p14:creationId xmlns:p14="http://schemas.microsoft.com/office/powerpoint/2010/main" val="2931959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41</a:t>
            </a:fld>
            <a:endParaRPr lang="sv-SE" dirty="0"/>
          </a:p>
        </p:txBody>
      </p:sp>
      <p:sp>
        <p:nvSpPr>
          <p:cNvPr id="5" name="Title 1"/>
          <p:cNvSpPr txBox="1">
            <a:spLocks/>
          </p:cNvSpPr>
          <p:nvPr/>
        </p:nvSpPr>
        <p:spPr>
          <a:xfrm>
            <a:off x="0" y="295999"/>
            <a:ext cx="7139136"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baseline="0">
                <a:solidFill>
                  <a:schemeClr val="bg1"/>
                </a:solidFill>
                <a:latin typeface="Geneva" charset="0"/>
                <a:ea typeface="Geneva" charset="0"/>
                <a:cs typeface="Geneva" charset="0"/>
              </a:defRPr>
            </a:lvl1pPr>
          </a:lstStyle>
          <a:p>
            <a:r>
              <a:rPr lang="en-US" sz="2800" dirty="0"/>
              <a:t>Approximate inference with </a:t>
            </a:r>
          </a:p>
          <a:p>
            <a:r>
              <a:rPr lang="en-US" sz="2800" dirty="0"/>
              <a:t>variational Bayes </a:t>
            </a:r>
          </a:p>
        </p:txBody>
      </p:sp>
      <mc:AlternateContent xmlns:mc="http://schemas.openxmlformats.org/markup-compatibility/2006" xmlns:a14="http://schemas.microsoft.com/office/drawing/2010/main">
        <mc:Choice Requires="a14">
          <p:sp>
            <p:nvSpPr>
              <p:cNvPr id="14" name="TextBox 13"/>
              <p:cNvSpPr txBox="1"/>
              <p:nvPr/>
            </p:nvSpPr>
            <p:spPr>
              <a:xfrm>
                <a:off x="2221647" y="1616617"/>
                <a:ext cx="4309849" cy="6519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𝑃</m:t>
                      </m:r>
                      <m:d>
                        <m:dPr>
                          <m:ctrlPr>
                            <a:rPr lang="en-US" sz="2000" b="0" i="1" smtClean="0">
                              <a:latin typeface="Cambria Math" panose="02040503050406030204" pitchFamily="18" charset="0"/>
                            </a:rPr>
                          </m:ctrlPr>
                        </m:dPr>
                        <m:e>
                          <m:r>
                            <a:rPr lang="en-US" sz="2000" b="1" i="1" smtClean="0">
                              <a:latin typeface="Cambria Math" charset="0"/>
                            </a:rPr>
                            <m:t>𝒘</m:t>
                          </m:r>
                        </m:e>
                        <m:e>
                          <m:r>
                            <a:rPr lang="en-US" sz="2000" b="1" i="1" smtClean="0">
                              <a:latin typeface="Cambria Math" charset="0"/>
                              <a:ea typeface="Cambria Math" charset="0"/>
                              <a:cs typeface="Cambria Math" charset="0"/>
                            </a:rPr>
                            <m:t>𝑫</m:t>
                          </m:r>
                          <m:r>
                            <a:rPr lang="en-US" sz="2000" b="0" i="1" smtClean="0">
                              <a:latin typeface="Cambria Math" charset="0"/>
                              <a:ea typeface="Cambria Math" charset="0"/>
                              <a:cs typeface="Cambria Math" charset="0"/>
                            </a:rPr>
                            <m:t>,</m:t>
                          </m:r>
                          <m:r>
                            <a:rPr lang="en-US" sz="2000" b="1" i="1" smtClean="0">
                              <a:latin typeface="Cambria Math" charset="0"/>
                              <a:ea typeface="Cambria Math" charset="0"/>
                              <a:cs typeface="Cambria Math" charset="0"/>
                            </a:rPr>
                            <m:t>𝑺</m:t>
                          </m:r>
                        </m:e>
                      </m:d>
                      <m:r>
                        <a:rPr lang="en-US" sz="2000" b="0" i="1" smtClean="0">
                          <a:latin typeface="Cambria Math" charset="0"/>
                          <a:ea typeface="Cambria Math" charset="0"/>
                          <a:cs typeface="Cambria Math" charset="0"/>
                        </a:rPr>
                        <m:t>=</m:t>
                      </m:r>
                      <m:f>
                        <m:fPr>
                          <m:ctrlPr>
                            <a:rPr lang="bg-BG" sz="2000" b="0" i="1" smtClean="0">
                              <a:solidFill>
                                <a:schemeClr val="tx1"/>
                              </a:solidFill>
                              <a:latin typeface="Cambria Math" panose="02040503050406030204" pitchFamily="18" charset="0"/>
                              <a:ea typeface="Cambria Math" charset="0"/>
                              <a:cs typeface="Cambria Math" charset="0"/>
                            </a:rPr>
                          </m:ctrlPr>
                        </m:fPr>
                        <m:num>
                          <m:r>
                            <a:rPr lang="en-US" sz="2000" b="0" i="1" smtClean="0">
                              <a:solidFill>
                                <a:srgbClr val="FF0000"/>
                              </a:solidFill>
                              <a:latin typeface="Cambria Math" charset="0"/>
                              <a:ea typeface="Cambria Math" charset="0"/>
                              <a:cs typeface="Cambria Math" charset="0"/>
                            </a:rPr>
                            <m:t>𝑃</m:t>
                          </m:r>
                          <m:d>
                            <m:dPr>
                              <m:ctrlPr>
                                <a:rPr lang="en-US" sz="2000" b="0" i="1" smtClean="0">
                                  <a:solidFill>
                                    <a:srgbClr val="FF0000"/>
                                  </a:solidFill>
                                  <a:latin typeface="Cambria Math" panose="02040503050406030204" pitchFamily="18" charset="0"/>
                                  <a:ea typeface="Cambria Math" charset="0"/>
                                  <a:cs typeface="Cambria Math" charset="0"/>
                                </a:rPr>
                              </m:ctrlPr>
                            </m:dPr>
                            <m:e>
                              <m:r>
                                <a:rPr lang="en-US" sz="2000" b="1" i="1" smtClean="0">
                                  <a:solidFill>
                                    <a:srgbClr val="FF0000"/>
                                  </a:solidFill>
                                  <a:latin typeface="Cambria Math" charset="0"/>
                                  <a:ea typeface="Cambria Math" charset="0"/>
                                  <a:cs typeface="Cambria Math" charset="0"/>
                                </a:rPr>
                                <m:t>𝑫</m:t>
                              </m:r>
                            </m:e>
                            <m:e>
                              <m:r>
                                <a:rPr lang="en-US" sz="2000" b="1" i="1" smtClean="0">
                                  <a:solidFill>
                                    <a:srgbClr val="FF0000"/>
                                  </a:solidFill>
                                  <a:latin typeface="Cambria Math" charset="0"/>
                                  <a:ea typeface="Cambria Math" charset="0"/>
                                  <a:cs typeface="Cambria Math" charset="0"/>
                                </a:rPr>
                                <m:t>𝒘</m:t>
                              </m:r>
                              <m:r>
                                <a:rPr lang="en-US" sz="2000" b="1" i="1" smtClean="0">
                                  <a:solidFill>
                                    <a:srgbClr val="FF0000"/>
                                  </a:solidFill>
                                  <a:latin typeface="Cambria Math" charset="0"/>
                                  <a:ea typeface="Cambria Math" charset="0"/>
                                  <a:cs typeface="Cambria Math" charset="0"/>
                                </a:rPr>
                                <m:t>,</m:t>
                              </m:r>
                              <m:r>
                                <a:rPr lang="en-US" sz="2000" b="1" i="1" smtClean="0">
                                  <a:solidFill>
                                    <a:srgbClr val="FF0000"/>
                                  </a:solidFill>
                                  <a:latin typeface="Cambria Math" charset="0"/>
                                  <a:ea typeface="Cambria Math" charset="0"/>
                                  <a:cs typeface="Cambria Math" charset="0"/>
                                </a:rPr>
                                <m:t>𝑺</m:t>
                              </m:r>
                            </m:e>
                          </m:d>
                          <m:r>
                            <a:rPr lang="en-US" sz="2000" b="0" i="1" smtClean="0">
                              <a:solidFill>
                                <a:schemeClr val="tx1"/>
                              </a:solidFill>
                              <a:latin typeface="Cambria Math" charset="0"/>
                              <a:ea typeface="Cambria Math" charset="0"/>
                              <a:cs typeface="Cambria Math" charset="0"/>
                            </a:rPr>
                            <m:t>∗</m:t>
                          </m:r>
                          <m:r>
                            <a:rPr lang="en-US" sz="2000" b="0" i="1" smtClean="0">
                              <a:solidFill>
                                <a:srgbClr val="00B050"/>
                              </a:solidFill>
                              <a:latin typeface="Cambria Math" charset="0"/>
                              <a:ea typeface="Cambria Math" charset="0"/>
                              <a:cs typeface="Cambria Math" charset="0"/>
                            </a:rPr>
                            <m:t>𝑃</m:t>
                          </m:r>
                          <m:r>
                            <a:rPr lang="en-US" sz="2000" b="0" i="1" smtClean="0">
                              <a:solidFill>
                                <a:srgbClr val="00B050"/>
                              </a:solidFill>
                              <a:latin typeface="Cambria Math" charset="0"/>
                              <a:ea typeface="Cambria Math" charset="0"/>
                              <a:cs typeface="Cambria Math" charset="0"/>
                            </a:rPr>
                            <m:t>(</m:t>
                          </m:r>
                          <m:r>
                            <a:rPr lang="en-US" sz="2000" b="1" i="1" smtClean="0">
                              <a:solidFill>
                                <a:srgbClr val="00B050"/>
                              </a:solidFill>
                              <a:latin typeface="Cambria Math" charset="0"/>
                              <a:ea typeface="Cambria Math" charset="0"/>
                              <a:cs typeface="Cambria Math" charset="0"/>
                            </a:rPr>
                            <m:t>𝒘</m:t>
                          </m:r>
                          <m:r>
                            <a:rPr lang="en-US" sz="2000" b="1" i="1" smtClean="0">
                              <a:solidFill>
                                <a:srgbClr val="00B050"/>
                              </a:solidFill>
                              <a:latin typeface="Cambria Math" charset="0"/>
                              <a:ea typeface="Cambria Math" charset="0"/>
                              <a:cs typeface="Cambria Math" charset="0"/>
                            </a:rPr>
                            <m:t>|</m:t>
                          </m:r>
                          <m:r>
                            <a:rPr lang="en-US" sz="2000" b="1" i="1" smtClean="0">
                              <a:solidFill>
                                <a:srgbClr val="00B050"/>
                              </a:solidFill>
                              <a:latin typeface="Cambria Math" charset="0"/>
                              <a:ea typeface="Cambria Math" charset="0"/>
                              <a:cs typeface="Cambria Math" charset="0"/>
                            </a:rPr>
                            <m:t>𝑺</m:t>
                          </m:r>
                          <m:r>
                            <a:rPr lang="en-US" sz="2000" b="0" i="1" smtClean="0">
                              <a:solidFill>
                                <a:srgbClr val="00B050"/>
                              </a:solidFill>
                              <a:latin typeface="Cambria Math" charset="0"/>
                              <a:ea typeface="Cambria Math" charset="0"/>
                              <a:cs typeface="Cambria Math" charset="0"/>
                            </a:rPr>
                            <m:t>)</m:t>
                          </m:r>
                        </m:num>
                        <m:den>
                          <m:r>
                            <a:rPr lang="en-US" sz="2000" b="0" i="1" smtClean="0">
                              <a:solidFill>
                                <a:schemeClr val="tx1"/>
                              </a:solidFill>
                              <a:latin typeface="Cambria Math" charset="0"/>
                              <a:ea typeface="Cambria Math" charset="0"/>
                              <a:cs typeface="Cambria Math" charset="0"/>
                            </a:rPr>
                            <m:t>𝑃</m:t>
                          </m:r>
                          <m:r>
                            <a:rPr lang="en-US" sz="2000" b="0" i="1" smtClean="0">
                              <a:solidFill>
                                <a:schemeClr val="tx1"/>
                              </a:solidFill>
                              <a:latin typeface="Cambria Math" charset="0"/>
                              <a:ea typeface="Cambria Math" charset="0"/>
                              <a:cs typeface="Cambria Math" charset="0"/>
                            </a:rPr>
                            <m:t>(</m:t>
                          </m:r>
                          <m:r>
                            <a:rPr lang="en-US" sz="2000" b="1" i="1" smtClean="0">
                              <a:solidFill>
                                <a:schemeClr val="tx1"/>
                              </a:solidFill>
                              <a:latin typeface="Cambria Math" charset="0"/>
                              <a:ea typeface="Cambria Math" charset="0"/>
                              <a:cs typeface="Cambria Math" charset="0"/>
                            </a:rPr>
                            <m:t>𝑫</m:t>
                          </m:r>
                          <m:r>
                            <a:rPr lang="en-US" sz="2000" b="0" i="1" smtClean="0">
                              <a:solidFill>
                                <a:schemeClr val="tx1"/>
                              </a:solidFill>
                              <a:latin typeface="Cambria Math" charset="0"/>
                              <a:ea typeface="Cambria Math" charset="0"/>
                              <a:cs typeface="Cambria Math" charset="0"/>
                            </a:rPr>
                            <m:t>|</m:t>
                          </m:r>
                          <m:r>
                            <a:rPr lang="en-US" sz="2000" b="1" i="1" smtClean="0">
                              <a:solidFill>
                                <a:schemeClr val="tx1"/>
                              </a:solidFill>
                              <a:latin typeface="Cambria Math" charset="0"/>
                              <a:ea typeface="Cambria Math" charset="0"/>
                              <a:cs typeface="Cambria Math" charset="0"/>
                            </a:rPr>
                            <m:t>𝑺</m:t>
                          </m:r>
                          <m:r>
                            <a:rPr lang="en-US" sz="2000" b="0" i="1" smtClean="0">
                              <a:solidFill>
                                <a:schemeClr val="tx1"/>
                              </a:solidFill>
                              <a:latin typeface="Cambria Math" charset="0"/>
                              <a:ea typeface="Cambria Math" charset="0"/>
                              <a:cs typeface="Cambria Math" charset="0"/>
                            </a:rPr>
                            <m:t>)</m:t>
                          </m:r>
                        </m:den>
                      </m:f>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221647" y="1616617"/>
                <a:ext cx="4309849" cy="65191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293992" y="2677398"/>
                <a:ext cx="7410320" cy="369332"/>
              </a:xfrm>
              <a:prstGeom prst="rect">
                <a:avLst/>
              </a:prstGeom>
            </p:spPr>
            <p:txBody>
              <a:bodyPr wrap="square">
                <a:spAutoFit/>
              </a:bodyPr>
              <a:lstStyle/>
              <a:p>
                <a:r>
                  <a:rPr lang="en-US" b="0" dirty="0"/>
                  <a:t>G</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𝑤</m:t>
                        </m:r>
                      </m:e>
                      <m:e>
                        <m:r>
                          <a:rPr lang="en-US" b="1" i="1" smtClean="0">
                            <a:latin typeface="Cambria Math" charset="0"/>
                            <a:ea typeface="Cambria Math" charset="0"/>
                            <a:cs typeface="Cambria Math" charset="0"/>
                          </a:rPr>
                          <m:t>𝜶</m:t>
                        </m:r>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𝑺</m:t>
                        </m:r>
                      </m:e>
                    </m:d>
                  </m:oMath>
                </a14:m>
                <a:r>
                  <a:rPr lang="en-US" b="0" dirty="0">
                    <a:ea typeface="Cambria Math" charset="0"/>
                    <a:cs typeface="Cambria Math" charset="0"/>
                  </a:rPr>
                  <a:t> is selected to make analytical derivation possible </a:t>
                </a:r>
              </a:p>
            </p:txBody>
          </p:sp>
        </mc:Choice>
        <mc:Fallback xmlns="">
          <p:sp>
            <p:nvSpPr>
              <p:cNvPr id="2" name="Rectangle 1"/>
              <p:cNvSpPr>
                <a:spLocks noRot="1" noChangeAspect="1" noMove="1" noResize="1" noEditPoints="1" noAdjustHandles="1" noChangeArrowheads="1" noChangeShapeType="1" noTextEdit="1"/>
              </p:cNvSpPr>
              <p:nvPr/>
            </p:nvSpPr>
            <p:spPr>
              <a:xfrm>
                <a:off x="1293992" y="2677398"/>
                <a:ext cx="7410320" cy="369332"/>
              </a:xfrm>
              <a:prstGeom prst="rect">
                <a:avLst/>
              </a:prstGeom>
              <a:blipFill rotWithShape="0">
                <a:blip r:embed="rId4"/>
                <a:stretch>
                  <a:fillRect l="-658"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67880" y="3883420"/>
                <a:ext cx="7410320" cy="391582"/>
              </a:xfrm>
              <a:prstGeom prst="rect">
                <a:avLst/>
              </a:prstGeom>
            </p:spPr>
            <p:txBody>
              <a:bodyPr wrap="square">
                <a:spAutoFit/>
              </a:bodyPr>
              <a:lstStyle/>
              <a:p>
                <a:r>
                  <a:rPr lang="en-US" dirty="0">
                    <a:ea typeface="Cambria Math" charset="0"/>
                    <a:cs typeface="Cambria Math" charset="0"/>
                  </a:rPr>
                  <a:t>This is the </a:t>
                </a:r>
                <a:r>
                  <a:rPr lang="en-US" dirty="0" err="1">
                    <a:ea typeface="Cambria Math" charset="0"/>
                    <a:cs typeface="Cambria Math" charset="0"/>
                  </a:rPr>
                  <a:t>Dirichlet</a:t>
                </a:r>
                <a:r>
                  <a:rPr lang="en-US" dirty="0">
                    <a:ea typeface="Cambria Math" charset="0"/>
                    <a:cs typeface="Cambria Math" charset="0"/>
                  </a:rPr>
                  <a:t> distribution where </a:t>
                </a:r>
                <a14:m>
                  <m:oMath xmlns:m="http://schemas.openxmlformats.org/officeDocument/2006/math">
                    <m:nary>
                      <m:naryPr>
                        <m:chr m:val="∑"/>
                        <m:ctrlPr>
                          <a:rPr lang="is-IS"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𝑙</m:t>
                        </m:r>
                      </m:sup>
                      <m:e>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=1</m:t>
                        </m:r>
                      </m:e>
                    </m:nary>
                  </m:oMath>
                </a14:m>
                <a:endParaRPr lang="en-US" dirty="0">
                  <a:ea typeface="Cambria Math" charset="0"/>
                  <a:cs typeface="Cambria Math"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567880" y="3883420"/>
                <a:ext cx="7410320" cy="391582"/>
              </a:xfrm>
              <a:prstGeom prst="rect">
                <a:avLst/>
              </a:prstGeom>
              <a:blipFill rotWithShape="0">
                <a:blip r:embed="rId5"/>
                <a:stretch>
                  <a:fillRect l="-658" t="-107813" b="-176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483768" y="3336066"/>
                <a:ext cx="3095335" cy="468077"/>
              </a:xfrm>
              <a:prstGeom prst="rect">
                <a:avLst/>
              </a:prstGeom>
              <a:noFill/>
            </p:spPr>
            <p:txBody>
              <a:bodyPr wrap="none" lIns="0" tIns="0" rIns="0" bIns="0" rtlCol="0">
                <a:spAutoFit/>
              </a:bodyPr>
              <a:lstStyle/>
              <a:p>
                <a:r>
                  <a:rPr lang="en-US" dirty="0"/>
                  <a:t>G</a:t>
                </a:r>
                <a14:m>
                  <m:oMath xmlns:m="http://schemas.openxmlformats.org/officeDocument/2006/math">
                    <m:d>
                      <m:dPr>
                        <m:ctrlPr>
                          <a:rPr lang="en-US" i="1">
                            <a:latin typeface="Cambria Math" panose="02040503050406030204" pitchFamily="18" charset="0"/>
                          </a:rPr>
                        </m:ctrlPr>
                      </m:dPr>
                      <m:e>
                        <m:r>
                          <a:rPr lang="en-US" i="1">
                            <a:latin typeface="Cambria Math" charset="0"/>
                          </a:rPr>
                          <m:t>𝑤</m:t>
                        </m:r>
                      </m:e>
                      <m:e>
                        <m:r>
                          <a:rPr lang="en-US" b="1" i="1">
                            <a:latin typeface="Cambria Math" charset="0"/>
                            <a:ea typeface="Cambria Math" charset="0"/>
                            <a:cs typeface="Cambria Math" charset="0"/>
                          </a:rPr>
                          <m:t>𝜶</m:t>
                        </m:r>
                        <m:r>
                          <a:rPr lang="en-US" i="1">
                            <a:latin typeface="Cambria Math" charset="0"/>
                            <a:ea typeface="Cambria Math" charset="0"/>
                            <a:cs typeface="Cambria Math" charset="0"/>
                          </a:rPr>
                          <m:t>,</m:t>
                        </m:r>
                        <m:r>
                          <a:rPr lang="en-US" b="1" i="1">
                            <a:latin typeface="Cambria Math" charset="0"/>
                            <a:ea typeface="Cambria Math" charset="0"/>
                            <a:cs typeface="Cambria Math" charset="0"/>
                          </a:rPr>
                          <m:t>𝑺</m:t>
                        </m:r>
                      </m:e>
                    </m:d>
                    <m:r>
                      <a:rPr lang="en-US" dirty="0">
                        <a:latin typeface="Cambria Math" charset="0"/>
                      </a:rPr>
                      <m:t>=</m:t>
                    </m:r>
                    <m:f>
                      <m:fPr>
                        <m:ctrlPr>
                          <a:rPr lang="bg-BG" i="1" dirty="0" smtClean="0">
                            <a:latin typeface="Cambria Math" panose="02040503050406030204" pitchFamily="18" charset="0"/>
                          </a:rPr>
                        </m:ctrlPr>
                      </m:fPr>
                      <m:num>
                        <m:r>
                          <m:rPr>
                            <m:sty m:val="p"/>
                          </m:rPr>
                          <a:rPr lang="el-GR" i="1" dirty="0" smtClean="0">
                            <a:latin typeface="Cambria Math" charset="0"/>
                            <a:ea typeface="Cambria Math" charset="0"/>
                            <a:cs typeface="Cambria Math" charset="0"/>
                          </a:rPr>
                          <m:t>Γ</m:t>
                        </m:r>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i="1" dirty="0">
                                <a:latin typeface="Cambria Math" charset="0"/>
                                <a:ea typeface="Cambria Math" charset="0"/>
                                <a:cs typeface="Cambria Math" charset="0"/>
                              </a:rPr>
                              <m:t>𝛼</m:t>
                            </m:r>
                          </m:e>
                          <m:sub>
                            <m:r>
                              <a:rPr lang="en-US" b="0" i="1" dirty="0" smtClean="0">
                                <a:latin typeface="Cambria Math" charset="0"/>
                                <a:ea typeface="Cambria Math" charset="0"/>
                                <a:cs typeface="Cambria Math" charset="0"/>
                              </a:rPr>
                              <m:t>0</m:t>
                            </m:r>
                          </m:sub>
                        </m:sSub>
                        <m:r>
                          <a:rPr lang="en-US" b="0" i="1" dirty="0" smtClean="0">
                            <a:latin typeface="Cambria Math" charset="0"/>
                            <a:ea typeface="Cambria Math" charset="0"/>
                            <a:cs typeface="Cambria Math" charset="0"/>
                          </a:rPr>
                          <m:t>)</m:t>
                        </m:r>
                      </m:num>
                      <m:den>
                        <m:nary>
                          <m:naryPr>
                            <m:chr m:val="∑"/>
                            <m:ctrlPr>
                              <a:rPr lang="is-IS" i="1" dirty="0" smtClean="0">
                                <a:latin typeface="Cambria Math" panose="02040503050406030204" pitchFamily="18" charset="0"/>
                              </a:rPr>
                            </m:ctrlPr>
                          </m:naryPr>
                          <m:sub>
                            <m:r>
                              <m:rPr>
                                <m:brk m:alnAt="23"/>
                              </m:rPr>
                              <a:rPr lang="en-US" b="0" i="1" dirty="0" smtClean="0">
                                <a:latin typeface="Cambria Math" charset="0"/>
                              </a:rPr>
                              <m:t>𝑖</m:t>
                            </m:r>
                            <m:r>
                              <a:rPr lang="en-US" b="0" i="1" dirty="0" smtClean="0">
                                <a:latin typeface="Cambria Math" charset="0"/>
                              </a:rPr>
                              <m:t>=1</m:t>
                            </m:r>
                          </m:sub>
                          <m:sup>
                            <m:r>
                              <a:rPr lang="en-US" b="0" i="1" dirty="0" smtClean="0">
                                <a:latin typeface="Cambria Math" charset="0"/>
                              </a:rPr>
                              <m:t>𝑙</m:t>
                            </m:r>
                          </m:sup>
                          <m:e>
                            <m:r>
                              <m:rPr>
                                <m:sty m:val="p"/>
                              </m:rPr>
                              <a:rPr lang="el-GR" i="1" dirty="0">
                                <a:latin typeface="Cambria Math" charset="0"/>
                                <a:ea typeface="Cambria Math" charset="0"/>
                                <a:cs typeface="Cambria Math" charset="0"/>
                              </a:rPr>
                              <m:t>Γ</m:t>
                            </m:r>
                            <m:r>
                              <a:rPr lang="en-US" i="1" dirty="0">
                                <a:latin typeface="Cambria Math" charset="0"/>
                                <a:ea typeface="Cambria Math" charset="0"/>
                                <a:cs typeface="Cambria Math" charset="0"/>
                              </a:rPr>
                              <m:t>(</m:t>
                            </m:r>
                            <m:r>
                              <a:rPr lang="en-US" b="0" i="1" dirty="0" smtClean="0">
                                <a:latin typeface="Cambria Math" charset="0"/>
                                <a:ea typeface="Cambria Math" charset="0"/>
                                <a:cs typeface="Cambria Math" charset="0"/>
                              </a:rPr>
                              <m:t>𝑖</m:t>
                            </m:r>
                            <m:r>
                              <a:rPr lang="en-US" i="1" dirty="0">
                                <a:latin typeface="Cambria Math" charset="0"/>
                                <a:ea typeface="Cambria Math" charset="0"/>
                                <a:cs typeface="Cambria Math" charset="0"/>
                              </a:rPr>
                              <m:t>)</m:t>
                            </m:r>
                          </m:e>
                        </m:nary>
                      </m:den>
                    </m:f>
                    <m:nary>
                      <m:naryPr>
                        <m:chr m:val="∏"/>
                        <m:ctrlPr>
                          <a:rPr lang="is-IS" i="1" dirty="0" smtClean="0">
                            <a:latin typeface="Cambria Math" panose="02040503050406030204" pitchFamily="18" charset="0"/>
                          </a:rPr>
                        </m:ctrlPr>
                      </m:naryPr>
                      <m:sub>
                        <m:r>
                          <m:rPr>
                            <m:brk m:alnAt="23"/>
                          </m:rPr>
                          <a:rPr lang="en-US" b="0" i="1" dirty="0" smtClean="0">
                            <a:latin typeface="Cambria Math" charset="0"/>
                          </a:rPr>
                          <m:t>𝑖</m:t>
                        </m:r>
                        <m:r>
                          <a:rPr lang="en-US" b="0" i="1" dirty="0" smtClean="0">
                            <a:latin typeface="Cambria Math" charset="0"/>
                          </a:rPr>
                          <m:t>=1</m:t>
                        </m:r>
                      </m:sub>
                      <m:sup>
                        <m:r>
                          <a:rPr lang="en-US" b="0" i="1" dirty="0" smtClean="0">
                            <a:latin typeface="Cambria Math" charset="0"/>
                          </a:rPr>
                          <m:t>𝑙</m:t>
                        </m:r>
                      </m:sup>
                      <m:e>
                        <m:sSubSup>
                          <m:sSubSupPr>
                            <m:ctrlPr>
                              <a:rPr lang="en-US" i="1" dirty="0" smtClean="0">
                                <a:latin typeface="Cambria Math" panose="02040503050406030204" pitchFamily="18" charset="0"/>
                              </a:rPr>
                            </m:ctrlPr>
                          </m:sSubSupPr>
                          <m:e>
                            <m:r>
                              <a:rPr lang="en-US" b="0" i="1" dirty="0" smtClean="0">
                                <a:latin typeface="Cambria Math" charset="0"/>
                              </a:rPr>
                              <m:t>𝑤</m:t>
                            </m:r>
                          </m:e>
                          <m:sub>
                            <m:r>
                              <a:rPr lang="en-US" b="0" i="1" dirty="0" smtClean="0">
                                <a:latin typeface="Cambria Math" charset="0"/>
                              </a:rPr>
                              <m:t>𝑖</m:t>
                            </m:r>
                          </m:sub>
                          <m:sup>
                            <m:sSub>
                              <m:sSubPr>
                                <m:ctrlPr>
                                  <a:rPr lang="en-US" i="1" dirty="0" smtClean="0">
                                    <a:latin typeface="Cambria Math" panose="02040503050406030204" pitchFamily="18" charset="0"/>
                                  </a:rPr>
                                </m:ctrlPr>
                              </m:sSubPr>
                              <m:e>
                                <m:r>
                                  <a:rPr lang="en-US" i="1" dirty="0" smtClean="0">
                                    <a:latin typeface="Cambria Math" charset="0"/>
                                    <a:ea typeface="Cambria Math" charset="0"/>
                                    <a:cs typeface="Cambria Math" charset="0"/>
                                  </a:rPr>
                                  <m:t>𝛼</m:t>
                                </m:r>
                              </m:e>
                              <m:sub>
                                <m:r>
                                  <a:rPr lang="en-US" b="0" i="1" dirty="0" smtClean="0">
                                    <a:latin typeface="Cambria Math" charset="0"/>
                                  </a:rPr>
                                  <m:t>𝑖</m:t>
                                </m:r>
                              </m:sub>
                            </m:sSub>
                            <m:r>
                              <a:rPr lang="en-US" b="0" i="1" dirty="0" smtClean="0">
                                <a:latin typeface="Cambria Math" charset="0"/>
                              </a:rPr>
                              <m:t>−1</m:t>
                            </m:r>
                          </m:sup>
                        </m:sSubSup>
                      </m:e>
                    </m:nary>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483768" y="3336066"/>
                <a:ext cx="3095335" cy="468077"/>
              </a:xfrm>
              <a:prstGeom prst="rect">
                <a:avLst/>
              </a:prstGeom>
              <a:blipFill rotWithShape="0">
                <a:blip r:embed="rId6"/>
                <a:stretch>
                  <a:fillRect l="-4528" t="-88312" r="-787" b="-131169"/>
                </a:stretch>
              </a:blipFill>
            </p:spPr>
            <p:txBody>
              <a:bodyPr/>
              <a:lstStyle/>
              <a:p>
                <a:r>
                  <a:rPr lang="en-US">
                    <a:noFill/>
                  </a:rPr>
                  <a:t> </a:t>
                </a:r>
              </a:p>
            </p:txBody>
          </p:sp>
        </mc:Fallback>
      </mc:AlternateContent>
      <p:sp>
        <p:nvSpPr>
          <p:cNvPr id="11" name="Rectangle 10"/>
          <p:cNvSpPr/>
          <p:nvPr/>
        </p:nvSpPr>
        <p:spPr>
          <a:xfrm>
            <a:off x="827584" y="4452620"/>
            <a:ext cx="7410320" cy="646331"/>
          </a:xfrm>
          <a:prstGeom prst="rect">
            <a:avLst/>
          </a:prstGeom>
        </p:spPr>
        <p:txBody>
          <a:bodyPr wrap="square">
            <a:spAutoFit/>
          </a:bodyPr>
          <a:lstStyle/>
          <a:p>
            <a:r>
              <a:rPr lang="en-US" dirty="0">
                <a:ea typeface="Cambria Math" charset="0"/>
                <a:cs typeface="Cambria Math" charset="0"/>
              </a:rPr>
              <a:t>For the prior we select an non-informative prior (Jeffrey’s) </a:t>
            </a:r>
            <a:r>
              <a:rPr lang="en-US" dirty="0" err="1">
                <a:ea typeface="Cambria Math" charset="0"/>
                <a:cs typeface="Cambria Math" charset="0"/>
              </a:rPr>
              <a:t>Dirichlet</a:t>
            </a:r>
            <a:r>
              <a:rPr lang="en-US" dirty="0">
                <a:ea typeface="Cambria Math" charset="0"/>
                <a:cs typeface="Cambria Math" charset="0"/>
              </a:rPr>
              <a:t> distribution</a:t>
            </a:r>
          </a:p>
        </p:txBody>
      </p:sp>
      <mc:AlternateContent xmlns:mc="http://schemas.openxmlformats.org/markup-compatibility/2006" xmlns:a14="http://schemas.microsoft.com/office/drawing/2010/main">
        <mc:Choice Requires="a14">
          <p:sp>
            <p:nvSpPr>
              <p:cNvPr id="12" name="TextBox 11"/>
              <p:cNvSpPr txBox="1"/>
              <p:nvPr/>
            </p:nvSpPr>
            <p:spPr>
              <a:xfrm>
                <a:off x="2388360" y="5004283"/>
                <a:ext cx="3159519" cy="468077"/>
              </a:xfrm>
              <a:prstGeom prst="rect">
                <a:avLst/>
              </a:prstGeom>
              <a:noFill/>
            </p:spPr>
            <p:txBody>
              <a:bodyPr wrap="none" lIns="0" tIns="0" rIns="0" bIns="0" rtlCol="0">
                <a:spAutoFit/>
              </a:bodyPr>
              <a:lstStyle/>
              <a:p>
                <a:r>
                  <a:rPr lang="en-US" dirty="0"/>
                  <a:t>P</a:t>
                </a:r>
                <a14:m>
                  <m:oMath xmlns:m="http://schemas.openxmlformats.org/officeDocument/2006/math">
                    <m:d>
                      <m:dPr>
                        <m:ctrlPr>
                          <a:rPr lang="en-US" i="1">
                            <a:latin typeface="Cambria Math" panose="02040503050406030204" pitchFamily="18" charset="0"/>
                          </a:rPr>
                        </m:ctrlPr>
                      </m:dPr>
                      <m:e>
                        <m:r>
                          <a:rPr lang="en-US" i="1">
                            <a:latin typeface="Cambria Math" charset="0"/>
                          </a:rPr>
                          <m:t>𝑤</m:t>
                        </m:r>
                      </m:e>
                      <m:e>
                        <m:r>
                          <a:rPr lang="en-US" b="1" i="1">
                            <a:latin typeface="Cambria Math" charset="0"/>
                            <a:ea typeface="Cambria Math" charset="0"/>
                            <a:cs typeface="Cambria Math" charset="0"/>
                          </a:rPr>
                          <m:t>𝑺</m:t>
                        </m:r>
                      </m:e>
                    </m:d>
                    <m:r>
                      <a:rPr lang="en-US" dirty="0">
                        <a:latin typeface="Cambria Math" charset="0"/>
                      </a:rPr>
                      <m:t>=</m:t>
                    </m:r>
                    <m:f>
                      <m:fPr>
                        <m:ctrlPr>
                          <a:rPr lang="bg-BG" i="1" dirty="0" smtClean="0">
                            <a:latin typeface="Cambria Math" panose="02040503050406030204" pitchFamily="18" charset="0"/>
                          </a:rPr>
                        </m:ctrlPr>
                      </m:fPr>
                      <m:num>
                        <m:r>
                          <m:rPr>
                            <m:sty m:val="p"/>
                          </m:rPr>
                          <a:rPr lang="el-GR" i="1" dirty="0" smtClean="0">
                            <a:latin typeface="Cambria Math" charset="0"/>
                            <a:ea typeface="Cambria Math" charset="0"/>
                            <a:cs typeface="Cambria Math" charset="0"/>
                          </a:rPr>
                          <m:t>Γ</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𝑛</m:t>
                        </m:r>
                        <m:r>
                          <a:rPr lang="en-US" b="0" i="1" dirty="0" smtClean="0">
                            <a:latin typeface="Cambria Math" charset="0"/>
                            <a:ea typeface="Cambria Math" charset="0"/>
                            <a:cs typeface="Cambria Math" charset="0"/>
                          </a:rPr>
                          <m:t>/2)</m:t>
                        </m:r>
                      </m:num>
                      <m:den>
                        <m:nary>
                          <m:naryPr>
                            <m:chr m:val="∑"/>
                            <m:ctrlPr>
                              <a:rPr lang="is-IS" i="1" dirty="0" smtClean="0">
                                <a:latin typeface="Cambria Math" panose="02040503050406030204" pitchFamily="18" charset="0"/>
                              </a:rPr>
                            </m:ctrlPr>
                          </m:naryPr>
                          <m:sub>
                            <m:r>
                              <m:rPr>
                                <m:brk m:alnAt="23"/>
                              </m:rPr>
                              <a:rPr lang="en-US" b="0" i="1" dirty="0" smtClean="0">
                                <a:latin typeface="Cambria Math" charset="0"/>
                              </a:rPr>
                              <m:t>𝑖</m:t>
                            </m:r>
                            <m:r>
                              <a:rPr lang="en-US" b="0" i="1" dirty="0" smtClean="0">
                                <a:latin typeface="Cambria Math" charset="0"/>
                              </a:rPr>
                              <m:t>=1</m:t>
                            </m:r>
                          </m:sub>
                          <m:sup>
                            <m:r>
                              <a:rPr lang="en-US" b="0" i="1" dirty="0" smtClean="0">
                                <a:latin typeface="Cambria Math" charset="0"/>
                              </a:rPr>
                              <m:t>𝑙</m:t>
                            </m:r>
                          </m:sup>
                          <m:e>
                            <m:r>
                              <a:rPr lang="en-US" b="0" i="1" dirty="0" smtClean="0">
                                <a:latin typeface="Cambria Math" charset="0"/>
                              </a:rPr>
                              <m:t>𝑛</m:t>
                            </m:r>
                            <m:r>
                              <m:rPr>
                                <m:sty m:val="p"/>
                              </m:rPr>
                              <a:rPr lang="el-GR" i="1" dirty="0">
                                <a:latin typeface="Cambria Math" charset="0"/>
                                <a:ea typeface="Cambria Math" charset="0"/>
                                <a:cs typeface="Cambria Math" charset="0"/>
                              </a:rPr>
                              <m:t>Γ</m:t>
                            </m:r>
                            <m:r>
                              <a:rPr lang="en-US" i="1" dirty="0">
                                <a:latin typeface="Cambria Math" charset="0"/>
                                <a:ea typeface="Cambria Math" charset="0"/>
                                <a:cs typeface="Cambria Math" charset="0"/>
                              </a:rPr>
                              <m:t>(</m:t>
                            </m:r>
                            <m:r>
                              <a:rPr lang="en-US" b="0" i="1" dirty="0" smtClean="0">
                                <a:latin typeface="Cambria Math" charset="0"/>
                                <a:ea typeface="Cambria Math" charset="0"/>
                                <a:cs typeface="Cambria Math" charset="0"/>
                              </a:rPr>
                              <m:t>1/2</m:t>
                            </m:r>
                            <m:r>
                              <a:rPr lang="en-US" i="1" dirty="0">
                                <a:latin typeface="Cambria Math" charset="0"/>
                                <a:ea typeface="Cambria Math" charset="0"/>
                                <a:cs typeface="Cambria Math" charset="0"/>
                              </a:rPr>
                              <m:t>)</m:t>
                            </m:r>
                          </m:e>
                        </m:nary>
                      </m:den>
                    </m:f>
                    <m:nary>
                      <m:naryPr>
                        <m:chr m:val="∏"/>
                        <m:ctrlPr>
                          <a:rPr lang="is-IS" i="1" dirty="0" smtClean="0">
                            <a:latin typeface="Cambria Math" panose="02040503050406030204" pitchFamily="18" charset="0"/>
                          </a:rPr>
                        </m:ctrlPr>
                      </m:naryPr>
                      <m:sub>
                        <m:r>
                          <m:rPr>
                            <m:brk m:alnAt="23"/>
                          </m:rPr>
                          <a:rPr lang="en-US" b="0" i="1" dirty="0" smtClean="0">
                            <a:latin typeface="Cambria Math" charset="0"/>
                          </a:rPr>
                          <m:t>𝑖</m:t>
                        </m:r>
                        <m:r>
                          <a:rPr lang="en-US" b="0" i="1" dirty="0" smtClean="0">
                            <a:latin typeface="Cambria Math" charset="0"/>
                          </a:rPr>
                          <m:t>=1</m:t>
                        </m:r>
                      </m:sub>
                      <m:sup>
                        <m:r>
                          <a:rPr lang="en-US" b="0" i="1" dirty="0" smtClean="0">
                            <a:latin typeface="Cambria Math" charset="0"/>
                          </a:rPr>
                          <m:t>𝑙</m:t>
                        </m:r>
                      </m:sup>
                      <m:e>
                        <m:sSubSup>
                          <m:sSubSupPr>
                            <m:ctrlPr>
                              <a:rPr lang="en-US" i="1" dirty="0" smtClean="0">
                                <a:latin typeface="Cambria Math" panose="02040503050406030204" pitchFamily="18" charset="0"/>
                              </a:rPr>
                            </m:ctrlPr>
                          </m:sSubSupPr>
                          <m:e>
                            <m:r>
                              <a:rPr lang="en-US" b="0" i="1" dirty="0" smtClean="0">
                                <a:latin typeface="Cambria Math" charset="0"/>
                              </a:rPr>
                              <m:t>𝑤</m:t>
                            </m:r>
                          </m:e>
                          <m:sub>
                            <m:r>
                              <a:rPr lang="en-US" b="0" i="1" dirty="0" smtClean="0">
                                <a:latin typeface="Cambria Math" charset="0"/>
                              </a:rPr>
                              <m:t>𝑖</m:t>
                            </m:r>
                          </m:sub>
                          <m:sup>
                            <m:r>
                              <a:rPr lang="en-US" b="0" i="1" dirty="0" smtClean="0">
                                <a:latin typeface="Cambria Math" charset="0"/>
                              </a:rPr>
                              <m:t>−1/2</m:t>
                            </m:r>
                          </m:sup>
                        </m:sSubSup>
                      </m:e>
                    </m:nary>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388360" y="5004283"/>
                <a:ext cx="3159519" cy="468077"/>
              </a:xfrm>
              <a:prstGeom prst="rect">
                <a:avLst/>
              </a:prstGeom>
              <a:blipFill rotWithShape="0">
                <a:blip r:embed="rId7"/>
                <a:stretch>
                  <a:fillRect l="-4633" t="-89610" r="-965" b="-129870"/>
                </a:stretch>
              </a:blipFill>
            </p:spPr>
            <p:txBody>
              <a:bodyPr/>
              <a:lstStyle/>
              <a:p>
                <a:r>
                  <a:rPr lang="en-US">
                    <a:noFill/>
                  </a:rPr>
                  <a:t> </a:t>
                </a:r>
              </a:p>
            </p:txBody>
          </p:sp>
        </mc:Fallback>
      </mc:AlternateContent>
      <p:sp>
        <p:nvSpPr>
          <p:cNvPr id="16" name="Rectangle 15"/>
          <p:cNvSpPr/>
          <p:nvPr/>
        </p:nvSpPr>
        <p:spPr>
          <a:xfrm>
            <a:off x="827584" y="5733256"/>
            <a:ext cx="7410320" cy="369332"/>
          </a:xfrm>
          <a:prstGeom prst="rect">
            <a:avLst/>
          </a:prstGeom>
        </p:spPr>
        <p:txBody>
          <a:bodyPr wrap="square">
            <a:spAutoFit/>
          </a:bodyPr>
          <a:lstStyle/>
          <a:p>
            <a:r>
              <a:rPr lang="en-US" dirty="0">
                <a:ea typeface="Cambria Math" charset="0"/>
                <a:cs typeface="Cambria Math" charset="0"/>
              </a:rPr>
              <a:t>Or informative prior based </a:t>
            </a:r>
            <a:r>
              <a:rPr lang="en-US">
                <a:ea typeface="Cambria Math" charset="0"/>
                <a:cs typeface="Cambria Math" charset="0"/>
              </a:rPr>
              <a:t>on Boltzmann distribution</a:t>
            </a:r>
            <a:endParaRPr lang="en-US" dirty="0">
              <a:ea typeface="Cambria Math" charset="0"/>
              <a:cs typeface="Cambria Math" charset="0"/>
            </a:endParaRPr>
          </a:p>
        </p:txBody>
      </p:sp>
    </p:spTree>
    <p:extLst>
      <p:ext uri="{BB962C8B-B14F-4D97-AF65-F5344CB8AC3E}">
        <p14:creationId xmlns:p14="http://schemas.microsoft.com/office/powerpoint/2010/main" val="2683804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42</a:t>
            </a:fld>
            <a:endParaRPr lang="sv-SE" dirty="0"/>
          </a:p>
        </p:txBody>
      </p:sp>
      <p:sp>
        <p:nvSpPr>
          <p:cNvPr id="6" name="TextBox 5"/>
          <p:cNvSpPr txBox="1"/>
          <p:nvPr/>
        </p:nvSpPr>
        <p:spPr>
          <a:xfrm>
            <a:off x="827584" y="1461036"/>
            <a:ext cx="7220053" cy="369332"/>
          </a:xfrm>
          <a:prstGeom prst="rect">
            <a:avLst/>
          </a:prstGeom>
          <a:noFill/>
        </p:spPr>
        <p:txBody>
          <a:bodyPr wrap="none" rtlCol="0">
            <a:spAutoFit/>
          </a:bodyPr>
          <a:lstStyle/>
          <a:p>
            <a:r>
              <a:rPr lang="en-US" dirty="0"/>
              <a:t>More complex models </a:t>
            </a:r>
            <a:r>
              <a:rPr lang="en-US"/>
              <a:t>will always fit the data better but risk fitting to noise</a:t>
            </a:r>
          </a:p>
        </p:txBody>
      </p:sp>
      <p:sp>
        <p:nvSpPr>
          <p:cNvPr id="7" name="TextBox 6"/>
          <p:cNvSpPr txBox="1"/>
          <p:nvPr/>
        </p:nvSpPr>
        <p:spPr>
          <a:xfrm>
            <a:off x="827584" y="1861854"/>
            <a:ext cx="7605480" cy="369332"/>
          </a:xfrm>
          <a:prstGeom prst="rect">
            <a:avLst/>
          </a:prstGeom>
          <a:noFill/>
        </p:spPr>
        <p:txBody>
          <a:bodyPr wrap="none" rtlCol="0">
            <a:spAutoFit/>
          </a:bodyPr>
          <a:lstStyle/>
          <a:p>
            <a:r>
              <a:rPr lang="en-US" dirty="0"/>
              <a:t>Model fitting typically involves optimization of likelihoods (Maximum likelihood)</a:t>
            </a:r>
          </a:p>
        </p:txBody>
      </p:sp>
      <mc:AlternateContent xmlns:mc="http://schemas.openxmlformats.org/markup-compatibility/2006" xmlns:a14="http://schemas.microsoft.com/office/drawing/2010/main">
        <mc:Choice Requires="a14">
          <p:sp>
            <p:nvSpPr>
              <p:cNvPr id="8" name="TextBox 7"/>
              <p:cNvSpPr txBox="1"/>
              <p:nvPr/>
            </p:nvSpPr>
            <p:spPr>
              <a:xfrm>
                <a:off x="606261" y="2524298"/>
                <a:ext cx="3134191" cy="56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ea typeface="Cambria Math" charset="0"/>
                              <a:cs typeface="Cambria Math" charset="0"/>
                            </a:rPr>
                          </m:ctrlPr>
                        </m:sSupPr>
                        <m:e>
                          <m:r>
                            <a:rPr lang="en-US" sz="1600" i="1">
                              <a:latin typeface="Cambria Math" charset="0"/>
                              <a:ea typeface="Cambria Math" charset="0"/>
                              <a:cs typeface="Cambria Math" charset="0"/>
                            </a:rPr>
                            <m:t>𝜒</m:t>
                          </m:r>
                        </m:e>
                        <m:sup>
                          <m:r>
                            <a:rPr lang="en-US" sz="1600" b="0" i="1" smtClean="0">
                              <a:latin typeface="Cambria Math" charset="0"/>
                              <a:ea typeface="Cambria Math" charset="0"/>
                              <a:cs typeface="Cambria Math" charset="0"/>
                            </a:rPr>
                            <m:t>2</m:t>
                          </m:r>
                        </m:sup>
                      </m:sSup>
                      <m:r>
                        <a:rPr lang="en-US" sz="1600" b="0" i="1" smtClean="0">
                          <a:latin typeface="Cambria Math" charset="0"/>
                          <a:ea typeface="Cambria Math" charset="0"/>
                          <a:cs typeface="Cambria Math" charset="0"/>
                        </a:rPr>
                        <m:t>=</m:t>
                      </m:r>
                      <m:f>
                        <m:fPr>
                          <m:ctrlPr>
                            <a:rPr lang="bg-BG" sz="1600" b="0" i="1" smtClean="0">
                              <a:latin typeface="Cambria Math" panose="02040503050406030204" pitchFamily="18" charset="0"/>
                              <a:ea typeface="Cambria Math" charset="0"/>
                              <a:cs typeface="Cambria Math" charset="0"/>
                            </a:rPr>
                          </m:ctrlPr>
                        </m:fPr>
                        <m:num>
                          <m:nary>
                            <m:naryPr>
                              <m:chr m:val="∑"/>
                              <m:limLoc m:val="subSup"/>
                              <m:ctrlPr>
                                <a:rPr lang="is-IS" sz="1600" b="0" i="1" smtClean="0">
                                  <a:latin typeface="Cambria Math" panose="02040503050406030204" pitchFamily="18" charset="0"/>
                                  <a:ea typeface="Cambria Math" charset="0"/>
                                  <a:cs typeface="Cambria Math" charset="0"/>
                                </a:rPr>
                              </m:ctrlPr>
                            </m:naryPr>
                            <m:sub>
                              <m:r>
                                <m:rPr>
                                  <m:brk m:alnAt="25"/>
                                </m:rPr>
                                <a:rPr lang="en-US" sz="1600" b="0" i="1" smtClean="0">
                                  <a:latin typeface="Cambria Math" charset="0"/>
                                  <a:ea typeface="Cambria Math" charset="0"/>
                                  <a:cs typeface="Cambria Math" charset="0"/>
                                </a:rPr>
                                <m:t>𝑖</m:t>
                              </m:r>
                              <m:r>
                                <a:rPr lang="en-US" sz="1600" b="0" i="1" smtClean="0">
                                  <a:latin typeface="Cambria Math" charset="0"/>
                                  <a:ea typeface="Cambria Math" charset="0"/>
                                  <a:cs typeface="Cambria Math" charset="0"/>
                                </a:rPr>
                                <m:t>=1</m:t>
                              </m:r>
                            </m:sub>
                            <m:sup>
                              <m:r>
                                <a:rPr lang="en-US" sz="1600" b="0" i="1" smtClean="0">
                                  <a:latin typeface="Cambria Math" charset="0"/>
                                  <a:ea typeface="Cambria Math" charset="0"/>
                                  <a:cs typeface="Cambria Math" charset="0"/>
                                </a:rPr>
                                <m:t>𝑁</m:t>
                              </m:r>
                            </m:sup>
                            <m:e>
                              <m:sSup>
                                <m:sSupPr>
                                  <m:ctrlPr>
                                    <a:rPr lang="en-US" sz="1600" b="0" i="1" smtClean="0">
                                      <a:latin typeface="Cambria Math" panose="02040503050406030204" pitchFamily="18" charset="0"/>
                                      <a:ea typeface="Cambria Math" charset="0"/>
                                      <a:cs typeface="Cambria Math" charset="0"/>
                                    </a:rPr>
                                  </m:ctrlPr>
                                </m:sSupPr>
                                <m:e>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𝐼</m:t>
                                          </m:r>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𝑞</m:t>
                                          </m:r>
                                        </m:e>
                                        <m:sub>
                                          <m:r>
                                            <a:rPr lang="en-US" sz="1600" i="1">
                                              <a:latin typeface="Cambria Math" charset="0"/>
                                              <a:ea typeface="Cambria Math" charset="0"/>
                                              <a:cs typeface="Cambria Math" charset="0"/>
                                            </a:rPr>
                                            <m:t>𝑖</m:t>
                                          </m:r>
                                        </m:sub>
                                      </m:sSub>
                                      <m:r>
                                        <a:rPr lang="en-US" sz="1600" i="1">
                                          <a:latin typeface="Cambria Math" charset="0"/>
                                          <a:ea typeface="Cambria Math" charset="0"/>
                                          <a:cs typeface="Cambria Math" charset="0"/>
                                        </a:rPr>
                                        <m:t>)</m:t>
                                      </m:r>
                                    </m:e>
                                    <m:sub>
                                      <m:r>
                                        <a:rPr lang="en-US" sz="1600" i="1">
                                          <a:latin typeface="Cambria Math" charset="0"/>
                                          <a:ea typeface="Cambria Math" charset="0"/>
                                          <a:cs typeface="Cambria Math" charset="0"/>
                                        </a:rPr>
                                        <m:t>𝑑𝑎𝑡𝑎</m:t>
                                      </m:r>
                                    </m:sub>
                                  </m:sSub>
                                  <m:r>
                                    <a:rPr lang="en-US" sz="1600" i="1">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𝐼</m:t>
                                          </m:r>
                                          <m:r>
                                            <a:rPr lang="en-US" sz="1600" i="1">
                                              <a:latin typeface="Cambria Math" charset="0"/>
                                              <a:ea typeface="Cambria Math" charset="0"/>
                                              <a:cs typeface="Cambria Math" charset="0"/>
                                            </a:rPr>
                                            <m:t>(</m:t>
                                          </m:r>
                                          <m:r>
                                            <a:rPr lang="en-US" sz="1600" i="1">
                                              <a:latin typeface="Cambria Math" charset="0"/>
                                              <a:ea typeface="Cambria Math" charset="0"/>
                                              <a:cs typeface="Cambria Math" charset="0"/>
                                            </a:rPr>
                                            <m:t>𝑞</m:t>
                                          </m:r>
                                        </m:e>
                                        <m:sub>
                                          <m:r>
                                            <a:rPr lang="en-US" sz="1600" i="1">
                                              <a:latin typeface="Cambria Math" charset="0"/>
                                              <a:ea typeface="Cambria Math" charset="0"/>
                                              <a:cs typeface="Cambria Math" charset="0"/>
                                            </a:rPr>
                                            <m:t>𝑖</m:t>
                                          </m:r>
                                        </m:sub>
                                      </m:sSub>
                                      <m:r>
                                        <a:rPr lang="en-US" sz="1600" i="1">
                                          <a:latin typeface="Cambria Math" charset="0"/>
                                          <a:ea typeface="Cambria Math" charset="0"/>
                                          <a:cs typeface="Cambria Math" charset="0"/>
                                        </a:rPr>
                                        <m:t>)</m:t>
                                      </m:r>
                                    </m:e>
                                    <m:sub>
                                      <m:r>
                                        <a:rPr lang="en-US" sz="1600" i="1">
                                          <a:latin typeface="Cambria Math" charset="0"/>
                                          <a:ea typeface="Cambria Math" charset="0"/>
                                          <a:cs typeface="Cambria Math" charset="0"/>
                                        </a:rPr>
                                        <m:t>𝑚𝑜𝑑𝑒𝑙</m:t>
                                      </m:r>
                                    </m:sub>
                                  </m:sSub>
                                  <m:r>
                                    <a:rPr lang="en-US" sz="1600" i="1">
                                      <a:latin typeface="Cambria Math" charset="0"/>
                                      <a:ea typeface="Cambria Math" charset="0"/>
                                      <a:cs typeface="Cambria Math" charset="0"/>
                                    </a:rPr>
                                    <m:t>)</m:t>
                                  </m:r>
                                </m:e>
                                <m:sup>
                                  <m:r>
                                    <a:rPr lang="en-US" sz="1600" b="0" i="1" smtClean="0">
                                      <a:latin typeface="Cambria Math" charset="0"/>
                                      <a:ea typeface="Cambria Math" charset="0"/>
                                      <a:cs typeface="Cambria Math" charset="0"/>
                                    </a:rPr>
                                    <m:t>2</m:t>
                                  </m:r>
                                </m:sup>
                              </m:sSup>
                            </m:e>
                          </m:nary>
                        </m:num>
                        <m:den>
                          <m:sSubSup>
                            <m:sSubSupPr>
                              <m:ctrlPr>
                                <a:rPr lang="en-US" sz="1600" b="0" i="1" smtClean="0">
                                  <a:latin typeface="Cambria Math" panose="02040503050406030204" pitchFamily="18" charset="0"/>
                                  <a:ea typeface="Cambria Math" charset="0"/>
                                  <a:cs typeface="Cambria Math" charset="0"/>
                                </a:rPr>
                              </m:ctrlPr>
                            </m:sSubSupPr>
                            <m:e>
                              <m:r>
                                <a:rPr lang="en-US" sz="1600" b="0" i="1" smtClean="0">
                                  <a:latin typeface="Cambria Math" charset="0"/>
                                  <a:ea typeface="Cambria Math" charset="0"/>
                                  <a:cs typeface="Cambria Math" charset="0"/>
                                </a:rPr>
                                <m:t>𝜎</m:t>
                              </m:r>
                            </m:e>
                            <m:sub>
                              <m: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2</m:t>
                              </m:r>
                            </m:sup>
                          </m:sSubSup>
                        </m:den>
                      </m:f>
                    </m:oMath>
                  </m:oMathPara>
                </a14:m>
                <a:endParaRPr lang="en-US"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606261" y="2524298"/>
                <a:ext cx="3134191" cy="567143"/>
              </a:xfrm>
              <a:prstGeom prst="rect">
                <a:avLst/>
              </a:prstGeom>
              <a:blipFill rotWithShape="0">
                <a:blip r:embed="rId3"/>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33157" y="3410573"/>
                <a:ext cx="3699656" cy="646331"/>
              </a:xfrm>
              <a:prstGeom prst="rect">
                <a:avLst/>
              </a:prstGeom>
              <a:noFill/>
            </p:spPr>
            <p:txBody>
              <a:bodyPr wrap="square" rtlCol="0">
                <a:spAutoFit/>
              </a:bodyPr>
              <a:lstStyle/>
              <a:p>
                <a:r>
                  <a:rPr lang="en-US" dirty="0"/>
                  <a:t>Optimization based solely on </a:t>
                </a:r>
                <a14:m>
                  <m:oMath xmlns:m="http://schemas.openxmlformats.org/officeDocument/2006/math">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𝜒</m:t>
                        </m:r>
                      </m:e>
                      <m:sup>
                        <m:r>
                          <a:rPr lang="en-US" i="1">
                            <a:latin typeface="Cambria Math" charset="0"/>
                            <a:ea typeface="Cambria Math" charset="0"/>
                            <a:cs typeface="Cambria Math" charset="0"/>
                          </a:rPr>
                          <m:t>2</m:t>
                        </m:r>
                      </m:sup>
                    </m:sSup>
                  </m:oMath>
                </a14:m>
                <a:r>
                  <a:rPr lang="en-US" dirty="0"/>
                  <a:t> can lead to overfitting</a:t>
                </a:r>
              </a:p>
            </p:txBody>
          </p:sp>
        </mc:Choice>
        <mc:Fallback xmlns="">
          <p:sp>
            <p:nvSpPr>
              <p:cNvPr id="9" name="TextBox 8"/>
              <p:cNvSpPr txBox="1">
                <a:spLocks noRot="1" noChangeAspect="1" noMove="1" noResize="1" noEditPoints="1" noAdjustHandles="1" noChangeArrowheads="1" noChangeShapeType="1" noTextEdit="1"/>
              </p:cNvSpPr>
              <p:nvPr/>
            </p:nvSpPr>
            <p:spPr>
              <a:xfrm>
                <a:off x="533157" y="3410573"/>
                <a:ext cx="3699656" cy="646331"/>
              </a:xfrm>
              <a:prstGeom prst="rect">
                <a:avLst/>
              </a:prstGeom>
              <a:blipFill rotWithShape="0">
                <a:blip r:embed="rId4"/>
                <a:stretch>
                  <a:fillRect l="-1318" t="-4673" b="-13084"/>
                </a:stretch>
              </a:blipFill>
            </p:spPr>
            <p:txBody>
              <a:bodyPr/>
              <a:lstStyle/>
              <a:p>
                <a:r>
                  <a:rPr lang="en-US">
                    <a:noFill/>
                  </a:rPr>
                  <a:t> </a:t>
                </a:r>
              </a:p>
            </p:txBody>
          </p:sp>
        </mc:Fallback>
      </mc:AlternateContent>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23184" y="2352115"/>
            <a:ext cx="5060032" cy="3957205"/>
          </a:xfrm>
          <a:prstGeom prst="rect">
            <a:avLst/>
          </a:prstGeom>
        </p:spPr>
      </p:pic>
      <p:sp>
        <p:nvSpPr>
          <p:cNvPr id="11" name="TextBox 10"/>
          <p:cNvSpPr txBox="1"/>
          <p:nvPr/>
        </p:nvSpPr>
        <p:spPr>
          <a:xfrm>
            <a:off x="3563888" y="6258798"/>
            <a:ext cx="5606663" cy="338554"/>
          </a:xfrm>
          <a:prstGeom prst="rect">
            <a:avLst/>
          </a:prstGeom>
          <a:noFill/>
        </p:spPr>
        <p:txBody>
          <a:bodyPr wrap="none" rtlCol="0">
            <a:spAutoFit/>
          </a:bodyPr>
          <a:lstStyle/>
          <a:p>
            <a:r>
              <a:rPr lang="en-US" sz="1600" b="1" dirty="0"/>
              <a:t>From “Pattern recognition and machine learning” Bishop (2006)</a:t>
            </a:r>
          </a:p>
        </p:txBody>
      </p:sp>
      <p:sp>
        <p:nvSpPr>
          <p:cNvPr id="5" name="Title 4">
            <a:extLst>
              <a:ext uri="{FF2B5EF4-FFF2-40B4-BE49-F238E27FC236}">
                <a16:creationId xmlns:a16="http://schemas.microsoft.com/office/drawing/2014/main" id="{CA3930D1-0D72-EB4D-A332-1BA352076520}"/>
              </a:ext>
            </a:extLst>
          </p:cNvPr>
          <p:cNvSpPr>
            <a:spLocks noGrp="1"/>
          </p:cNvSpPr>
          <p:nvPr>
            <p:ph type="title"/>
          </p:nvPr>
        </p:nvSpPr>
        <p:spPr/>
        <p:txBody>
          <a:bodyPr/>
          <a:lstStyle/>
          <a:p>
            <a:r>
              <a:rPr lang="sv-SE" dirty="0" err="1"/>
              <a:t>Overfitting</a:t>
            </a:r>
            <a:endParaRPr lang="sv-SE" dirty="0"/>
          </a:p>
        </p:txBody>
      </p:sp>
    </p:spTree>
    <p:extLst>
      <p:ext uri="{BB962C8B-B14F-4D97-AF65-F5344CB8AC3E}">
        <p14:creationId xmlns:p14="http://schemas.microsoft.com/office/powerpoint/2010/main" val="925819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43</a:t>
            </a:fld>
            <a:endParaRPr lang="sv-SE" dirty="0"/>
          </a:p>
        </p:txBody>
      </p:sp>
      <p:sp>
        <p:nvSpPr>
          <p:cNvPr id="6" name="TextBox 5"/>
          <p:cNvSpPr txBox="1"/>
          <p:nvPr/>
        </p:nvSpPr>
        <p:spPr>
          <a:xfrm>
            <a:off x="683568" y="1484784"/>
            <a:ext cx="2739853" cy="400110"/>
          </a:xfrm>
          <a:prstGeom prst="rect">
            <a:avLst/>
          </a:prstGeom>
          <a:noFill/>
        </p:spPr>
        <p:txBody>
          <a:bodyPr wrap="none" rtlCol="0">
            <a:spAutoFit/>
          </a:bodyPr>
          <a:lstStyle/>
          <a:p>
            <a:r>
              <a:rPr lang="en-US" sz="2000" b="1" dirty="0">
                <a:latin typeface="Geneva" charset="0"/>
                <a:ea typeface="Geneva" charset="0"/>
                <a:cs typeface="Geneva" charset="0"/>
              </a:rPr>
              <a:t>Bayes to the rescue!</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1980" y="2276872"/>
            <a:ext cx="4040088" cy="2994627"/>
          </a:xfrm>
          <a:prstGeom prst="rect">
            <a:avLst/>
          </a:prstGeom>
        </p:spPr>
      </p:pic>
      <p:sp>
        <p:nvSpPr>
          <p:cNvPr id="8" name="TextBox 7"/>
          <p:cNvSpPr txBox="1"/>
          <p:nvPr/>
        </p:nvSpPr>
        <p:spPr>
          <a:xfrm rot="16200000">
            <a:off x="94947" y="3297541"/>
            <a:ext cx="1690591" cy="369332"/>
          </a:xfrm>
          <a:prstGeom prst="rect">
            <a:avLst/>
          </a:prstGeom>
          <a:noFill/>
        </p:spPr>
        <p:txBody>
          <a:bodyPr wrap="none" rtlCol="0">
            <a:spAutoFit/>
          </a:bodyPr>
          <a:lstStyle/>
          <a:p>
            <a:r>
              <a:rPr lang="en-US"/>
              <a:t>Model evidence</a:t>
            </a:r>
          </a:p>
        </p:txBody>
      </p:sp>
      <mc:AlternateContent xmlns:mc="http://schemas.openxmlformats.org/markup-compatibility/2006" xmlns:a14="http://schemas.microsoft.com/office/drawing/2010/main">
        <mc:Choice Requires="a14">
          <p:sp>
            <p:nvSpPr>
              <p:cNvPr id="9" name="Rectangle 8"/>
              <p:cNvSpPr/>
              <p:nvPr/>
            </p:nvSpPr>
            <p:spPr>
              <a:xfrm>
                <a:off x="1253820" y="5138938"/>
                <a:ext cx="4339201" cy="8996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FF0000"/>
                          </a:solidFill>
                          <a:latin typeface="Cambria Math" charset="0"/>
                          <a:ea typeface="Cambria Math" charset="0"/>
                          <a:cs typeface="Cambria Math" charset="0"/>
                        </a:rPr>
                        <m:t>𝑃</m:t>
                      </m:r>
                      <m:d>
                        <m:dPr>
                          <m:ctrlPr>
                            <a:rPr lang="en-US" sz="2000" i="1">
                              <a:solidFill>
                                <a:srgbClr val="FF0000"/>
                              </a:solidFill>
                              <a:latin typeface="Cambria Math" panose="02040503050406030204" pitchFamily="18" charset="0"/>
                              <a:ea typeface="Cambria Math" charset="0"/>
                              <a:cs typeface="Cambria Math" charset="0"/>
                            </a:rPr>
                          </m:ctrlPr>
                        </m:dPr>
                        <m:e>
                          <m:r>
                            <a:rPr lang="en-US" sz="2000" i="1">
                              <a:solidFill>
                                <a:srgbClr val="FF0000"/>
                              </a:solidFill>
                              <a:latin typeface="Cambria Math" charset="0"/>
                              <a:ea typeface="Cambria Math" charset="0"/>
                              <a:cs typeface="Cambria Math" charset="0"/>
                            </a:rPr>
                            <m:t>𝐷</m:t>
                          </m:r>
                        </m:e>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charset="0"/>
                                </a:rPr>
                                <m:t>𝑀</m:t>
                              </m:r>
                            </m:e>
                            <m:sub>
                              <m:r>
                                <a:rPr lang="en-US" sz="2000" i="1">
                                  <a:solidFill>
                                    <a:srgbClr val="FF0000"/>
                                  </a:solidFill>
                                  <a:latin typeface="Cambria Math" charset="0"/>
                                </a:rPr>
                                <m:t>𝑖</m:t>
                              </m:r>
                            </m:sub>
                          </m:sSub>
                        </m:e>
                      </m:d>
                      <m:r>
                        <a:rPr lang="en-US" sz="2000" i="1" smtClean="0">
                          <a:solidFill>
                            <a:srgbClr val="FF0000"/>
                          </a:solidFill>
                          <a:latin typeface="Cambria Math" charset="0"/>
                          <a:ea typeface="Cambria Math" charset="0"/>
                          <a:cs typeface="Cambria Math" charset="0"/>
                        </a:rPr>
                        <m:t>=</m:t>
                      </m:r>
                      <m:nary>
                        <m:naryPr>
                          <m:limLoc m:val="undOvr"/>
                          <m:subHide m:val="on"/>
                          <m:supHide m:val="on"/>
                          <m:ctrlPr>
                            <a:rPr lang="en-US" sz="2000" i="1" smtClean="0">
                              <a:solidFill>
                                <a:srgbClr val="FF0000"/>
                              </a:solidFill>
                              <a:latin typeface="Cambria Math" panose="02040503050406030204" pitchFamily="18" charset="0"/>
                            </a:rPr>
                          </m:ctrlPr>
                        </m:naryPr>
                        <m:sub/>
                        <m:sup/>
                        <m:e>
                          <m:r>
                            <a:rPr lang="en-US" sz="2000" b="0" i="1" smtClean="0">
                              <a:solidFill>
                                <a:srgbClr val="FF0000"/>
                              </a:solidFill>
                              <a:latin typeface="Cambria Math" charset="0"/>
                            </a:rPr>
                            <m:t>𝑃</m:t>
                          </m:r>
                          <m:r>
                            <a:rPr lang="en-US" sz="2000" b="0" i="1" smtClean="0">
                              <a:solidFill>
                                <a:srgbClr val="FF0000"/>
                              </a:solidFill>
                              <a:latin typeface="Cambria Math" charset="0"/>
                            </a:rPr>
                            <m:t>(</m:t>
                          </m:r>
                          <m:r>
                            <a:rPr lang="en-US" sz="2000" b="0" i="1" smtClean="0">
                              <a:solidFill>
                                <a:srgbClr val="FF0000"/>
                              </a:solidFill>
                              <a:latin typeface="Cambria Math" charset="0"/>
                            </a:rPr>
                            <m:t>𝐷</m:t>
                          </m:r>
                          <m:r>
                            <a:rPr lang="en-US" sz="2000" b="0" i="1" smtClean="0">
                              <a:solidFill>
                                <a:srgbClr val="FF0000"/>
                              </a:solidFill>
                              <a:latin typeface="Cambria Math" charset="0"/>
                            </a:rPr>
                            <m:t>|</m:t>
                          </m:r>
                          <m:r>
                            <a:rPr lang="en-US" sz="2000" b="0" i="1" smtClean="0">
                              <a:solidFill>
                                <a:srgbClr val="FF0000"/>
                              </a:solidFill>
                              <a:latin typeface="Cambria Math" charset="0"/>
                              <a:ea typeface="Cambria Math" charset="0"/>
                              <a:cs typeface="Cambria Math" charset="0"/>
                            </a:rPr>
                            <m:t>𝜃</m:t>
                          </m:r>
                          <m:r>
                            <a:rPr lang="en-US" sz="2000" b="0" i="1" smtClean="0">
                              <a:solidFill>
                                <a:srgbClr val="FF0000"/>
                              </a:solidFill>
                              <a:latin typeface="Cambria Math" charset="0"/>
                              <a:ea typeface="Cambria Math" charset="0"/>
                              <a:cs typeface="Cambria Math" charset="0"/>
                            </a:rPr>
                            <m:t>,</m:t>
                          </m:r>
                        </m:e>
                      </m:nary>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charset="0"/>
                            </a:rPr>
                            <m:t>𝑀</m:t>
                          </m:r>
                        </m:e>
                        <m:sub>
                          <m:r>
                            <a:rPr lang="en-US" sz="2000" i="1">
                              <a:solidFill>
                                <a:srgbClr val="FF0000"/>
                              </a:solidFill>
                              <a:latin typeface="Cambria Math" charset="0"/>
                            </a:rPr>
                            <m:t>𝑖</m:t>
                          </m:r>
                        </m:sub>
                      </m:sSub>
                      <m:r>
                        <a:rPr lang="en-US" sz="2000" b="0" i="0" smtClean="0">
                          <a:solidFill>
                            <a:srgbClr val="FF0000"/>
                          </a:solidFill>
                          <a:latin typeface="Cambria Math" charset="0"/>
                        </a:rPr>
                        <m:t>)∗</m:t>
                      </m:r>
                      <m:r>
                        <m:rPr>
                          <m:sty m:val="p"/>
                        </m:rPr>
                        <a:rPr lang="en-US" sz="2000" b="0" i="0" smtClean="0">
                          <a:solidFill>
                            <a:srgbClr val="FF0000"/>
                          </a:solidFill>
                          <a:latin typeface="Cambria Math" charset="0"/>
                        </a:rPr>
                        <m:t>P</m:t>
                      </m:r>
                      <m:d>
                        <m:dPr>
                          <m:ctrlPr>
                            <a:rPr lang="en-US" sz="2000" b="0" i="1" smtClean="0">
                              <a:solidFill>
                                <a:srgbClr val="FF0000"/>
                              </a:solidFill>
                              <a:latin typeface="Cambria Math" panose="02040503050406030204" pitchFamily="18" charset="0"/>
                            </a:rPr>
                          </m:ctrlPr>
                        </m:dPr>
                        <m:e>
                          <m:r>
                            <m:rPr>
                              <m:sty m:val="p"/>
                            </m:rPr>
                            <a:rPr lang="el-GR" sz="2000" b="0" i="1" smtClean="0">
                              <a:solidFill>
                                <a:srgbClr val="FF0000"/>
                              </a:solidFill>
                              <a:latin typeface="Cambria Math" charset="0"/>
                              <a:ea typeface="Cambria Math" charset="0"/>
                              <a:cs typeface="Cambria Math" charset="0"/>
                            </a:rPr>
                            <m:t>θ</m:t>
                          </m:r>
                        </m:e>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charset="0"/>
                                </a:rPr>
                                <m:t>𝑀</m:t>
                              </m:r>
                            </m:e>
                            <m:sub>
                              <m:r>
                                <a:rPr lang="en-US" sz="2000" i="1">
                                  <a:solidFill>
                                    <a:srgbClr val="FF0000"/>
                                  </a:solidFill>
                                  <a:latin typeface="Cambria Math" charset="0"/>
                                </a:rPr>
                                <m:t>𝑖</m:t>
                              </m:r>
                            </m:sub>
                          </m:sSub>
                        </m:e>
                      </m:d>
                      <m:r>
                        <a:rPr lang="en-US" sz="2000" b="0" i="1" smtClean="0">
                          <a:solidFill>
                            <a:srgbClr val="FF0000"/>
                          </a:solidFill>
                          <a:latin typeface="Cambria Math" charset="0"/>
                          <a:ea typeface="Cambria Math" charset="0"/>
                          <a:cs typeface="Cambria Math" charset="0"/>
                        </a:rPr>
                        <m:t>𝑑</m:t>
                      </m:r>
                      <m:r>
                        <a:rPr lang="en-US" sz="2000" b="0" i="1" smtClean="0">
                          <a:solidFill>
                            <a:srgbClr val="FF0000"/>
                          </a:solidFill>
                          <a:latin typeface="Cambria Math" charset="0"/>
                          <a:ea typeface="Cambria Math" charset="0"/>
                          <a:cs typeface="Cambria Math" charset="0"/>
                        </a:rPr>
                        <m:t>𝜃</m:t>
                      </m:r>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1253820" y="5138938"/>
                <a:ext cx="4339201" cy="899605"/>
              </a:xfrm>
              <a:prstGeom prst="rect">
                <a:avLst/>
              </a:prstGeom>
              <a:blipFill rotWithShape="0">
                <a:blip r:embed="rId4"/>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0152" y="4408602"/>
            <a:ext cx="2650728" cy="1725793"/>
          </a:xfrm>
          <a:prstGeom prst="rect">
            <a:avLst/>
          </a:prstGeom>
        </p:spPr>
      </p:pic>
      <p:sp>
        <p:nvSpPr>
          <p:cNvPr id="11" name="TextBox 10"/>
          <p:cNvSpPr txBox="1"/>
          <p:nvPr/>
        </p:nvSpPr>
        <p:spPr>
          <a:xfrm>
            <a:off x="1547664" y="6263478"/>
            <a:ext cx="6183424" cy="338554"/>
          </a:xfrm>
          <a:prstGeom prst="rect">
            <a:avLst/>
          </a:prstGeom>
          <a:noFill/>
        </p:spPr>
        <p:txBody>
          <a:bodyPr wrap="none" rtlCol="0">
            <a:spAutoFit/>
          </a:bodyPr>
          <a:lstStyle/>
          <a:p>
            <a:r>
              <a:rPr lang="en-US" sz="1600" b="1"/>
              <a:t>Figures from “Pattern </a:t>
            </a:r>
            <a:r>
              <a:rPr lang="en-US" sz="1600" b="1" dirty="0"/>
              <a:t>recognition and machine learning” Bishop (2006)</a:t>
            </a:r>
          </a:p>
        </p:txBody>
      </p:sp>
      <p:sp>
        <p:nvSpPr>
          <p:cNvPr id="12" name="TextBox 11"/>
          <p:cNvSpPr txBox="1"/>
          <p:nvPr/>
        </p:nvSpPr>
        <p:spPr>
          <a:xfrm>
            <a:off x="6084168" y="2636911"/>
            <a:ext cx="2506712" cy="923330"/>
          </a:xfrm>
          <a:prstGeom prst="rect">
            <a:avLst/>
          </a:prstGeom>
          <a:noFill/>
        </p:spPr>
        <p:txBody>
          <a:bodyPr wrap="square" rtlCol="0">
            <a:spAutoFit/>
          </a:bodyPr>
          <a:lstStyle/>
          <a:p>
            <a:r>
              <a:rPr lang="en-US" dirty="0"/>
              <a:t>Embodies the Occam’s razor principle: simpler models are better</a:t>
            </a:r>
          </a:p>
        </p:txBody>
      </p:sp>
      <p:sp>
        <p:nvSpPr>
          <p:cNvPr id="5" name="Title 4">
            <a:extLst>
              <a:ext uri="{FF2B5EF4-FFF2-40B4-BE49-F238E27FC236}">
                <a16:creationId xmlns:a16="http://schemas.microsoft.com/office/drawing/2014/main" id="{B4C2A923-D3FC-FC4D-B069-761504EDC095}"/>
              </a:ext>
            </a:extLst>
          </p:cNvPr>
          <p:cNvSpPr>
            <a:spLocks noGrp="1"/>
          </p:cNvSpPr>
          <p:nvPr>
            <p:ph type="title"/>
          </p:nvPr>
        </p:nvSpPr>
        <p:spPr/>
        <p:txBody>
          <a:bodyPr/>
          <a:lstStyle/>
          <a:p>
            <a:r>
              <a:rPr lang="sv-SE" dirty="0" err="1"/>
              <a:t>Overfitting</a:t>
            </a:r>
            <a:endParaRPr lang="sv-SE" dirty="0"/>
          </a:p>
        </p:txBody>
      </p:sp>
    </p:spTree>
    <p:extLst>
      <p:ext uri="{BB962C8B-B14F-4D97-AF65-F5344CB8AC3E}">
        <p14:creationId xmlns:p14="http://schemas.microsoft.com/office/powerpoint/2010/main" val="2417834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830E-68B0-0646-A0E3-BB7090A134A3}"/>
              </a:ext>
            </a:extLst>
          </p:cNvPr>
          <p:cNvSpPr>
            <a:spLocks noGrp="1"/>
          </p:cNvSpPr>
          <p:nvPr>
            <p:ph type="title"/>
          </p:nvPr>
        </p:nvSpPr>
        <p:spPr>
          <a:xfrm>
            <a:off x="0" y="274638"/>
            <a:ext cx="8028384" cy="1143000"/>
          </a:xfrm>
        </p:spPr>
        <p:txBody>
          <a:bodyPr>
            <a:normAutofit/>
          </a:bodyPr>
          <a:lstStyle/>
          <a:p>
            <a:r>
              <a:rPr lang="en-US" sz="2800" dirty="0"/>
              <a:t>Calmodulin ensemble compared with PDB structures</a:t>
            </a:r>
          </a:p>
        </p:txBody>
      </p:sp>
      <p:pic>
        <p:nvPicPr>
          <p:cNvPr id="6" name="Content Placeholder 5">
            <a:extLst>
              <a:ext uri="{FF2B5EF4-FFF2-40B4-BE49-F238E27FC236}">
                <a16:creationId xmlns:a16="http://schemas.microsoft.com/office/drawing/2014/main" id="{589B5AB4-DF81-D94D-91E0-DE2BF5484ECF}"/>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l="19375" r="33375" b="-15062"/>
          <a:stretch/>
        </p:blipFill>
        <p:spPr>
          <a:xfrm>
            <a:off x="-36512" y="2060847"/>
            <a:ext cx="2921158" cy="3312369"/>
          </a:xfrm>
        </p:spPr>
      </p:pic>
      <p:sp>
        <p:nvSpPr>
          <p:cNvPr id="4" name="Slide Number Placeholder 3">
            <a:extLst>
              <a:ext uri="{FF2B5EF4-FFF2-40B4-BE49-F238E27FC236}">
                <a16:creationId xmlns:a16="http://schemas.microsoft.com/office/drawing/2014/main" id="{BE175B00-056C-094A-8349-C917E60ECB4F}"/>
              </a:ext>
            </a:extLst>
          </p:cNvPr>
          <p:cNvSpPr>
            <a:spLocks noGrp="1"/>
          </p:cNvSpPr>
          <p:nvPr>
            <p:ph type="sldNum" sz="quarter" idx="12"/>
          </p:nvPr>
        </p:nvSpPr>
        <p:spPr/>
        <p:txBody>
          <a:bodyPr/>
          <a:lstStyle/>
          <a:p>
            <a:fld id="{551115BC-487E-4422-894C-CB7CD3E79223}" type="slidenum">
              <a:rPr lang="en-GB" noProof="0" smtClean="0"/>
              <a:t>44</a:t>
            </a:fld>
            <a:endParaRPr lang="en-GB" noProof="0"/>
          </a:p>
        </p:txBody>
      </p:sp>
      <p:pic>
        <p:nvPicPr>
          <p:cNvPr id="8" name="Picture 7">
            <a:extLst>
              <a:ext uri="{FF2B5EF4-FFF2-40B4-BE49-F238E27FC236}">
                <a16:creationId xmlns:a16="http://schemas.microsoft.com/office/drawing/2014/main" id="{716579DD-9485-0142-BDB1-37FB826712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4646" y="2264926"/>
            <a:ext cx="6376307" cy="2904209"/>
          </a:xfrm>
          <a:prstGeom prst="rect">
            <a:avLst/>
          </a:prstGeom>
        </p:spPr>
      </p:pic>
    </p:spTree>
    <p:extLst>
      <p:ext uri="{BB962C8B-B14F-4D97-AF65-F5344CB8AC3E}">
        <p14:creationId xmlns:p14="http://schemas.microsoft.com/office/powerpoint/2010/main" val="2764844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0E7F-0B36-3A49-B3BC-49E71BF8EDD0}"/>
              </a:ext>
            </a:extLst>
          </p:cNvPr>
          <p:cNvSpPr>
            <a:spLocks noGrp="1"/>
          </p:cNvSpPr>
          <p:nvPr>
            <p:ph type="title"/>
          </p:nvPr>
        </p:nvSpPr>
        <p:spPr>
          <a:xfrm>
            <a:off x="-1" y="44624"/>
            <a:ext cx="7879537" cy="1143000"/>
          </a:xfrm>
        </p:spPr>
        <p:txBody>
          <a:bodyPr>
            <a:normAutofit/>
          </a:bodyPr>
          <a:lstStyle/>
          <a:p>
            <a:r>
              <a:rPr lang="en-US" sz="2800" dirty="0" err="1"/>
              <a:t>Monodispersity</a:t>
            </a:r>
            <a:r>
              <a:rPr lang="en-US" sz="2800" dirty="0"/>
              <a:t> is desired in SAS experiment</a:t>
            </a:r>
          </a:p>
        </p:txBody>
      </p:sp>
      <p:sp>
        <p:nvSpPr>
          <p:cNvPr id="4" name="Slide Number Placeholder 3">
            <a:extLst>
              <a:ext uri="{FF2B5EF4-FFF2-40B4-BE49-F238E27FC236}">
                <a16:creationId xmlns:a16="http://schemas.microsoft.com/office/drawing/2014/main" id="{AE624036-EEBC-5644-B3DD-F4FCE3DF027C}"/>
              </a:ext>
            </a:extLst>
          </p:cNvPr>
          <p:cNvSpPr>
            <a:spLocks noGrp="1"/>
          </p:cNvSpPr>
          <p:nvPr>
            <p:ph type="sldNum" sz="quarter" idx="12"/>
          </p:nvPr>
        </p:nvSpPr>
        <p:spPr/>
        <p:txBody>
          <a:bodyPr/>
          <a:lstStyle/>
          <a:p>
            <a:fld id="{551115BC-487E-4422-894C-CB7CD3E79223}" type="slidenum">
              <a:rPr lang="en-GB" noProof="0" smtClean="0"/>
              <a:t>5</a:t>
            </a:fld>
            <a:endParaRPr lang="en-GB" noProof="0"/>
          </a:p>
        </p:txBody>
      </p:sp>
      <p:pic>
        <p:nvPicPr>
          <p:cNvPr id="43" name="Picture 42">
            <a:extLst>
              <a:ext uri="{FF2B5EF4-FFF2-40B4-BE49-F238E27FC236}">
                <a16:creationId xmlns:a16="http://schemas.microsoft.com/office/drawing/2014/main" id="{D3BB47CA-42F4-9348-959A-F35BD8C60CC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35723" y="1705133"/>
            <a:ext cx="2621280" cy="2420112"/>
          </a:xfrm>
          <a:prstGeom prst="rect">
            <a:avLst/>
          </a:prstGeom>
        </p:spPr>
      </p:pic>
      <p:sp>
        <p:nvSpPr>
          <p:cNvPr id="44" name="TextBox 43">
            <a:extLst>
              <a:ext uri="{FF2B5EF4-FFF2-40B4-BE49-F238E27FC236}">
                <a16:creationId xmlns:a16="http://schemas.microsoft.com/office/drawing/2014/main" id="{E336FAA3-B596-5842-9422-1BE9254EC61C}"/>
              </a:ext>
            </a:extLst>
          </p:cNvPr>
          <p:cNvSpPr txBox="1"/>
          <p:nvPr/>
        </p:nvSpPr>
        <p:spPr>
          <a:xfrm>
            <a:off x="-67360" y="6589228"/>
            <a:ext cx="3213444" cy="276999"/>
          </a:xfrm>
          <a:prstGeom prst="rect">
            <a:avLst/>
          </a:prstGeom>
          <a:noFill/>
        </p:spPr>
        <p:txBody>
          <a:bodyPr wrap="none" rtlCol="0">
            <a:spAutoFit/>
          </a:bodyPr>
          <a:lstStyle/>
          <a:p>
            <a:r>
              <a:rPr lang="en-US" sz="1200" dirty="0"/>
              <a:t>Adapted from Di Cola et al. Pharmaceutics, 2017</a:t>
            </a:r>
          </a:p>
        </p:txBody>
      </p:sp>
      <p:grpSp>
        <p:nvGrpSpPr>
          <p:cNvPr id="45" name="Group 44">
            <a:extLst>
              <a:ext uri="{FF2B5EF4-FFF2-40B4-BE49-F238E27FC236}">
                <a16:creationId xmlns:a16="http://schemas.microsoft.com/office/drawing/2014/main" id="{51897B71-8C1C-704C-A9AD-D2E1ED69CC21}"/>
              </a:ext>
            </a:extLst>
          </p:cNvPr>
          <p:cNvGrpSpPr/>
          <p:nvPr/>
        </p:nvGrpSpPr>
        <p:grpSpPr>
          <a:xfrm>
            <a:off x="4857003" y="1672417"/>
            <a:ext cx="2100415" cy="1551590"/>
            <a:chOff x="2975641" y="2348880"/>
            <a:chExt cx="2100415" cy="1551590"/>
          </a:xfrm>
        </p:grpSpPr>
        <p:pic>
          <p:nvPicPr>
            <p:cNvPr id="46" name="Picture 45">
              <a:extLst>
                <a:ext uri="{FF2B5EF4-FFF2-40B4-BE49-F238E27FC236}">
                  <a16:creationId xmlns:a16="http://schemas.microsoft.com/office/drawing/2014/main" id="{904ACEFD-EDF5-6746-BB5F-BA7EA1598AE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a:stretch/>
          </p:blipFill>
          <p:spPr>
            <a:xfrm>
              <a:off x="2975641" y="2348880"/>
              <a:ext cx="2100415" cy="1551590"/>
            </a:xfrm>
            <a:prstGeom prst="rect">
              <a:avLst/>
            </a:prstGeom>
            <a:scene3d>
              <a:camera prst="isometricLeftDown">
                <a:rot lat="1800000" lon="1800000" rev="0"/>
              </a:camera>
              <a:lightRig rig="threePt" dir="t"/>
            </a:scene3d>
          </p:spPr>
        </p:pic>
        <p:sp>
          <p:nvSpPr>
            <p:cNvPr id="47" name="Rectangle 46">
              <a:extLst>
                <a:ext uri="{FF2B5EF4-FFF2-40B4-BE49-F238E27FC236}">
                  <a16:creationId xmlns:a16="http://schemas.microsoft.com/office/drawing/2014/main" id="{CE01BB12-5F68-2840-8128-C7E4BE5F712B}"/>
                </a:ext>
              </a:extLst>
            </p:cNvPr>
            <p:cNvSpPr/>
            <p:nvPr/>
          </p:nvSpPr>
          <p:spPr>
            <a:xfrm>
              <a:off x="4572000" y="2645350"/>
              <a:ext cx="432048" cy="35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9735F1E4-9377-7C47-B1A4-AA28F9953368}"/>
              </a:ext>
            </a:extLst>
          </p:cNvPr>
          <p:cNvGrpSpPr/>
          <p:nvPr/>
        </p:nvGrpSpPr>
        <p:grpSpPr>
          <a:xfrm>
            <a:off x="3311860" y="3840120"/>
            <a:ext cx="1800200" cy="2160240"/>
            <a:chOff x="3311860" y="3840120"/>
            <a:chExt cx="1800200" cy="2160240"/>
          </a:xfrm>
        </p:grpSpPr>
        <p:sp>
          <p:nvSpPr>
            <p:cNvPr id="48" name="Oval 47">
              <a:extLst>
                <a:ext uri="{FF2B5EF4-FFF2-40B4-BE49-F238E27FC236}">
                  <a16:creationId xmlns:a16="http://schemas.microsoft.com/office/drawing/2014/main" id="{C30932AB-7D70-804F-B026-AD57187DD6FE}"/>
                </a:ext>
              </a:extLst>
            </p:cNvPr>
            <p:cNvSpPr/>
            <p:nvPr/>
          </p:nvSpPr>
          <p:spPr>
            <a:xfrm>
              <a:off x="4280939" y="4311957"/>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49" name="Oval 48">
              <a:extLst>
                <a:ext uri="{FF2B5EF4-FFF2-40B4-BE49-F238E27FC236}">
                  <a16:creationId xmlns:a16="http://schemas.microsoft.com/office/drawing/2014/main" id="{D8F20D06-C366-874A-B4C4-5B3553DDA217}"/>
                </a:ext>
              </a:extLst>
            </p:cNvPr>
            <p:cNvSpPr/>
            <p:nvPr/>
          </p:nvSpPr>
          <p:spPr>
            <a:xfrm>
              <a:off x="3546363" y="4603805"/>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50" name="Oval 49">
              <a:extLst>
                <a:ext uri="{FF2B5EF4-FFF2-40B4-BE49-F238E27FC236}">
                  <a16:creationId xmlns:a16="http://schemas.microsoft.com/office/drawing/2014/main" id="{8ABFDBD7-ECE5-E547-8C13-539E8CFAD56A}"/>
                </a:ext>
              </a:extLst>
            </p:cNvPr>
            <p:cNvSpPr/>
            <p:nvPr/>
          </p:nvSpPr>
          <p:spPr>
            <a:xfrm>
              <a:off x="4122427" y="5064256"/>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51" name="Oval 50">
              <a:extLst>
                <a:ext uri="{FF2B5EF4-FFF2-40B4-BE49-F238E27FC236}">
                  <a16:creationId xmlns:a16="http://schemas.microsoft.com/office/drawing/2014/main" id="{F68019F8-4975-8A4E-98E6-8CC6158C6932}"/>
                </a:ext>
              </a:extLst>
            </p:cNvPr>
            <p:cNvSpPr/>
            <p:nvPr/>
          </p:nvSpPr>
          <p:spPr>
            <a:xfrm>
              <a:off x="3704875" y="3967369"/>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52" name="Oval 51">
              <a:extLst>
                <a:ext uri="{FF2B5EF4-FFF2-40B4-BE49-F238E27FC236}">
                  <a16:creationId xmlns:a16="http://schemas.microsoft.com/office/drawing/2014/main" id="{C95627B3-F466-584B-B9BE-6EEC2A0CFBDC}"/>
                </a:ext>
              </a:extLst>
            </p:cNvPr>
            <p:cNvSpPr/>
            <p:nvPr/>
          </p:nvSpPr>
          <p:spPr>
            <a:xfrm>
              <a:off x="3546363" y="5352288"/>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grpSp>
          <p:nvGrpSpPr>
            <p:cNvPr id="55" name="Group 54">
              <a:extLst>
                <a:ext uri="{FF2B5EF4-FFF2-40B4-BE49-F238E27FC236}">
                  <a16:creationId xmlns:a16="http://schemas.microsoft.com/office/drawing/2014/main" id="{BB85A885-06BC-364D-91B5-92D2E232310E}"/>
                </a:ext>
              </a:extLst>
            </p:cNvPr>
            <p:cNvGrpSpPr/>
            <p:nvPr/>
          </p:nvGrpSpPr>
          <p:grpSpPr>
            <a:xfrm>
              <a:off x="3311860" y="3840120"/>
              <a:ext cx="1800200" cy="2160240"/>
              <a:chOff x="3311860" y="3356992"/>
              <a:chExt cx="1800200" cy="2160240"/>
            </a:xfrm>
          </p:grpSpPr>
          <p:sp>
            <p:nvSpPr>
              <p:cNvPr id="53" name="Rectangle 52">
                <a:extLst>
                  <a:ext uri="{FF2B5EF4-FFF2-40B4-BE49-F238E27FC236}">
                    <a16:creationId xmlns:a16="http://schemas.microsoft.com/office/drawing/2014/main" id="{AB4D2202-FA08-B143-8989-6AEF521941B0}"/>
                  </a:ext>
                </a:extLst>
              </p:cNvPr>
              <p:cNvSpPr/>
              <p:nvPr/>
            </p:nvSpPr>
            <p:spPr>
              <a:xfrm>
                <a:off x="3419872" y="3409909"/>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ctangle 53">
                <a:extLst>
                  <a:ext uri="{FF2B5EF4-FFF2-40B4-BE49-F238E27FC236}">
                    <a16:creationId xmlns:a16="http://schemas.microsoft.com/office/drawing/2014/main" id="{42311C3E-2689-1D4B-95EF-38ECBBB0028B}"/>
                  </a:ext>
                </a:extLst>
              </p:cNvPr>
              <p:cNvSpPr/>
              <p:nvPr/>
            </p:nvSpPr>
            <p:spPr>
              <a:xfrm>
                <a:off x="3311860" y="3356992"/>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56" name="TextBox 55">
            <a:extLst>
              <a:ext uri="{FF2B5EF4-FFF2-40B4-BE49-F238E27FC236}">
                <a16:creationId xmlns:a16="http://schemas.microsoft.com/office/drawing/2014/main" id="{02769E90-A95F-3F47-806E-7EB527C37717}"/>
              </a:ext>
            </a:extLst>
          </p:cNvPr>
          <p:cNvSpPr txBox="1"/>
          <p:nvPr/>
        </p:nvSpPr>
        <p:spPr>
          <a:xfrm>
            <a:off x="3059832" y="6156012"/>
            <a:ext cx="2304256" cy="369332"/>
          </a:xfrm>
          <a:prstGeom prst="rect">
            <a:avLst/>
          </a:prstGeom>
          <a:noFill/>
        </p:spPr>
        <p:txBody>
          <a:bodyPr wrap="square" rtlCol="0">
            <a:spAutoFit/>
          </a:bodyPr>
          <a:lstStyle/>
          <a:p>
            <a:r>
              <a:rPr lang="en-US" dirty="0"/>
              <a:t>Monodisperse sample</a:t>
            </a:r>
          </a:p>
        </p:txBody>
      </p:sp>
      <p:sp>
        <p:nvSpPr>
          <p:cNvPr id="5" name="Rectangle 4">
            <a:extLst>
              <a:ext uri="{FF2B5EF4-FFF2-40B4-BE49-F238E27FC236}">
                <a16:creationId xmlns:a16="http://schemas.microsoft.com/office/drawing/2014/main" id="{37344740-A845-DD42-A628-9CCF65F524D2}"/>
              </a:ext>
            </a:extLst>
          </p:cNvPr>
          <p:cNvSpPr/>
          <p:nvPr/>
        </p:nvSpPr>
        <p:spPr>
          <a:xfrm rot="19392403">
            <a:off x="2210646" y="3149573"/>
            <a:ext cx="1457685" cy="771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oup 20">
            <a:extLst>
              <a:ext uri="{FF2B5EF4-FFF2-40B4-BE49-F238E27FC236}">
                <a16:creationId xmlns:a16="http://schemas.microsoft.com/office/drawing/2014/main" id="{DCA97E93-CF68-984A-B7CC-DB19B00378D3}"/>
              </a:ext>
            </a:extLst>
          </p:cNvPr>
          <p:cNvGrpSpPr/>
          <p:nvPr/>
        </p:nvGrpSpPr>
        <p:grpSpPr>
          <a:xfrm>
            <a:off x="3080046" y="2618873"/>
            <a:ext cx="679652" cy="821878"/>
            <a:chOff x="3419871" y="3893036"/>
            <a:chExt cx="1584175" cy="2107324"/>
          </a:xfrm>
          <a:scene3d>
            <a:camera prst="isometricLeftDown"/>
            <a:lightRig rig="threePt" dir="t"/>
          </a:scene3d>
        </p:grpSpPr>
        <p:sp>
          <p:nvSpPr>
            <p:cNvPr id="22" name="Oval 21">
              <a:extLst>
                <a:ext uri="{FF2B5EF4-FFF2-40B4-BE49-F238E27FC236}">
                  <a16:creationId xmlns:a16="http://schemas.microsoft.com/office/drawing/2014/main" id="{F16B4A9A-ADA9-9541-9CEE-B30D97B1E30A}"/>
                </a:ext>
              </a:extLst>
            </p:cNvPr>
            <p:cNvSpPr/>
            <p:nvPr/>
          </p:nvSpPr>
          <p:spPr>
            <a:xfrm>
              <a:off x="4280939" y="4311957"/>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3" name="Oval 22">
              <a:extLst>
                <a:ext uri="{FF2B5EF4-FFF2-40B4-BE49-F238E27FC236}">
                  <a16:creationId xmlns:a16="http://schemas.microsoft.com/office/drawing/2014/main" id="{A27FEDD8-9B80-574C-BA8E-9E07C53F7115}"/>
                </a:ext>
              </a:extLst>
            </p:cNvPr>
            <p:cNvSpPr/>
            <p:nvPr/>
          </p:nvSpPr>
          <p:spPr>
            <a:xfrm>
              <a:off x="3546363" y="4603805"/>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4" name="Oval 23">
              <a:extLst>
                <a:ext uri="{FF2B5EF4-FFF2-40B4-BE49-F238E27FC236}">
                  <a16:creationId xmlns:a16="http://schemas.microsoft.com/office/drawing/2014/main" id="{40D90B3C-E884-EA42-84EF-FC5523F3BD2C}"/>
                </a:ext>
              </a:extLst>
            </p:cNvPr>
            <p:cNvSpPr/>
            <p:nvPr/>
          </p:nvSpPr>
          <p:spPr>
            <a:xfrm>
              <a:off x="4122427" y="5064256"/>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5" name="Oval 24">
              <a:extLst>
                <a:ext uri="{FF2B5EF4-FFF2-40B4-BE49-F238E27FC236}">
                  <a16:creationId xmlns:a16="http://schemas.microsoft.com/office/drawing/2014/main" id="{5FEB9BFA-CACA-BB44-ADC7-60B827042498}"/>
                </a:ext>
              </a:extLst>
            </p:cNvPr>
            <p:cNvSpPr/>
            <p:nvPr/>
          </p:nvSpPr>
          <p:spPr>
            <a:xfrm>
              <a:off x="3704875" y="3967369"/>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6" name="Oval 25">
              <a:extLst>
                <a:ext uri="{FF2B5EF4-FFF2-40B4-BE49-F238E27FC236}">
                  <a16:creationId xmlns:a16="http://schemas.microsoft.com/office/drawing/2014/main" id="{0A700566-A363-A243-BF49-90E30CDF7498}"/>
                </a:ext>
              </a:extLst>
            </p:cNvPr>
            <p:cNvSpPr/>
            <p:nvPr/>
          </p:nvSpPr>
          <p:spPr>
            <a:xfrm>
              <a:off x="3546363" y="5352288"/>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8" name="Rectangle 27">
              <a:extLst>
                <a:ext uri="{FF2B5EF4-FFF2-40B4-BE49-F238E27FC236}">
                  <a16:creationId xmlns:a16="http://schemas.microsoft.com/office/drawing/2014/main" id="{8A9DD4F9-E171-CA45-A3CB-A7AB925D7A83}"/>
                </a:ext>
              </a:extLst>
            </p:cNvPr>
            <p:cNvSpPr/>
            <p:nvPr/>
          </p:nvSpPr>
          <p:spPr>
            <a:xfrm>
              <a:off x="3419871" y="3893036"/>
              <a:ext cx="1584175" cy="210732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33" name="Straight Connector 32">
            <a:extLst>
              <a:ext uri="{FF2B5EF4-FFF2-40B4-BE49-F238E27FC236}">
                <a16:creationId xmlns:a16="http://schemas.microsoft.com/office/drawing/2014/main" id="{7A538197-580F-F94E-85E4-89F828DBFD2B}"/>
              </a:ext>
            </a:extLst>
          </p:cNvPr>
          <p:cNvCxnSpPr>
            <a:cxnSpLocks/>
          </p:cNvCxnSpPr>
          <p:nvPr/>
        </p:nvCxnSpPr>
        <p:spPr>
          <a:xfrm flipV="1">
            <a:off x="2339752" y="3093430"/>
            <a:ext cx="1005514" cy="93547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928C42-1B15-CF44-AB38-247B976AC6D0}"/>
              </a:ext>
            </a:extLst>
          </p:cNvPr>
          <p:cNvSpPr txBox="1"/>
          <p:nvPr/>
        </p:nvSpPr>
        <p:spPr>
          <a:xfrm rot="19008169">
            <a:off x="2118957" y="3302305"/>
            <a:ext cx="1214388" cy="646331"/>
          </a:xfrm>
          <a:prstGeom prst="rect">
            <a:avLst/>
          </a:prstGeom>
          <a:noFill/>
        </p:spPr>
        <p:txBody>
          <a:bodyPr wrap="square" rtlCol="0">
            <a:spAutoFit/>
          </a:bodyPr>
          <a:lstStyle/>
          <a:p>
            <a:r>
              <a:rPr lang="sv-SE" dirty="0"/>
              <a:t>X-</a:t>
            </a:r>
            <a:r>
              <a:rPr lang="sv-SE" dirty="0" err="1"/>
              <a:t>rays</a:t>
            </a:r>
            <a:endParaRPr lang="sv-SE" dirty="0"/>
          </a:p>
          <a:p>
            <a:r>
              <a:rPr lang="sv-SE" dirty="0"/>
              <a:t>Neutrons</a:t>
            </a:r>
          </a:p>
        </p:txBody>
      </p:sp>
    </p:spTree>
    <p:extLst>
      <p:ext uri="{BB962C8B-B14F-4D97-AF65-F5344CB8AC3E}">
        <p14:creationId xmlns:p14="http://schemas.microsoft.com/office/powerpoint/2010/main" val="2233448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0E7F-0B36-3A49-B3BC-49E71BF8EDD0}"/>
              </a:ext>
            </a:extLst>
          </p:cNvPr>
          <p:cNvSpPr>
            <a:spLocks noGrp="1"/>
          </p:cNvSpPr>
          <p:nvPr>
            <p:ph type="title"/>
          </p:nvPr>
        </p:nvSpPr>
        <p:spPr>
          <a:xfrm>
            <a:off x="-1" y="44624"/>
            <a:ext cx="7879537" cy="1143000"/>
          </a:xfrm>
        </p:spPr>
        <p:txBody>
          <a:bodyPr>
            <a:normAutofit/>
          </a:bodyPr>
          <a:lstStyle/>
          <a:p>
            <a:r>
              <a:rPr lang="en-US" sz="2800" dirty="0"/>
              <a:t>Polydispersity complicates structural determination</a:t>
            </a:r>
          </a:p>
        </p:txBody>
      </p:sp>
      <p:sp>
        <p:nvSpPr>
          <p:cNvPr id="4" name="Slide Number Placeholder 3">
            <a:extLst>
              <a:ext uri="{FF2B5EF4-FFF2-40B4-BE49-F238E27FC236}">
                <a16:creationId xmlns:a16="http://schemas.microsoft.com/office/drawing/2014/main" id="{AE624036-EEBC-5644-B3DD-F4FCE3DF027C}"/>
              </a:ext>
            </a:extLst>
          </p:cNvPr>
          <p:cNvSpPr>
            <a:spLocks noGrp="1"/>
          </p:cNvSpPr>
          <p:nvPr>
            <p:ph type="sldNum" sz="quarter" idx="12"/>
          </p:nvPr>
        </p:nvSpPr>
        <p:spPr/>
        <p:txBody>
          <a:bodyPr/>
          <a:lstStyle/>
          <a:p>
            <a:fld id="{551115BC-487E-4422-894C-CB7CD3E79223}" type="slidenum">
              <a:rPr lang="en-GB" noProof="0" smtClean="0"/>
              <a:t>6</a:t>
            </a:fld>
            <a:endParaRPr lang="en-GB" noProof="0"/>
          </a:p>
        </p:txBody>
      </p:sp>
      <p:grpSp>
        <p:nvGrpSpPr>
          <p:cNvPr id="16" name="Group 15">
            <a:extLst>
              <a:ext uri="{FF2B5EF4-FFF2-40B4-BE49-F238E27FC236}">
                <a16:creationId xmlns:a16="http://schemas.microsoft.com/office/drawing/2014/main" id="{B8742049-711F-C649-86F4-83B64B7A133B}"/>
              </a:ext>
            </a:extLst>
          </p:cNvPr>
          <p:cNvGrpSpPr/>
          <p:nvPr/>
        </p:nvGrpSpPr>
        <p:grpSpPr>
          <a:xfrm>
            <a:off x="98527" y="3963986"/>
            <a:ext cx="1923455" cy="2671840"/>
            <a:chOff x="-20899" y="3963986"/>
            <a:chExt cx="1923455" cy="2671840"/>
          </a:xfrm>
        </p:grpSpPr>
        <p:grpSp>
          <p:nvGrpSpPr>
            <p:cNvPr id="57" name="Group 56">
              <a:extLst>
                <a:ext uri="{FF2B5EF4-FFF2-40B4-BE49-F238E27FC236}">
                  <a16:creationId xmlns:a16="http://schemas.microsoft.com/office/drawing/2014/main" id="{5348D748-50CA-AA42-B53E-3BB63636ACA1}"/>
                </a:ext>
              </a:extLst>
            </p:cNvPr>
            <p:cNvGrpSpPr/>
            <p:nvPr/>
          </p:nvGrpSpPr>
          <p:grpSpPr>
            <a:xfrm>
              <a:off x="102356" y="3963986"/>
              <a:ext cx="1800200" cy="2160240"/>
              <a:chOff x="3311860" y="3356992"/>
              <a:chExt cx="1800200" cy="2160240"/>
            </a:xfrm>
          </p:grpSpPr>
          <p:sp>
            <p:nvSpPr>
              <p:cNvPr id="58" name="Rectangle 57">
                <a:extLst>
                  <a:ext uri="{FF2B5EF4-FFF2-40B4-BE49-F238E27FC236}">
                    <a16:creationId xmlns:a16="http://schemas.microsoft.com/office/drawing/2014/main" id="{2445C724-0679-5F4D-890C-7F5A846B6387}"/>
                  </a:ext>
                </a:extLst>
              </p:cNvPr>
              <p:cNvSpPr/>
              <p:nvPr/>
            </p:nvSpPr>
            <p:spPr>
              <a:xfrm>
                <a:off x="3419872" y="3409909"/>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Rectangle 58">
                <a:extLst>
                  <a:ext uri="{FF2B5EF4-FFF2-40B4-BE49-F238E27FC236}">
                    <a16:creationId xmlns:a16="http://schemas.microsoft.com/office/drawing/2014/main" id="{B7B05717-F5FD-6843-8DCA-24FDA5DC9CA0}"/>
                  </a:ext>
                </a:extLst>
              </p:cNvPr>
              <p:cNvSpPr/>
              <p:nvPr/>
            </p:nvSpPr>
            <p:spPr>
              <a:xfrm>
                <a:off x="3311860" y="3356992"/>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37" name="Group 36">
              <a:extLst>
                <a:ext uri="{FF2B5EF4-FFF2-40B4-BE49-F238E27FC236}">
                  <a16:creationId xmlns:a16="http://schemas.microsoft.com/office/drawing/2014/main" id="{5FB26443-CC8B-C644-83CB-17085E2A7B9D}"/>
                </a:ext>
              </a:extLst>
            </p:cNvPr>
            <p:cNvGrpSpPr/>
            <p:nvPr/>
          </p:nvGrpSpPr>
          <p:grpSpPr>
            <a:xfrm>
              <a:off x="256672" y="4114235"/>
              <a:ext cx="1373034" cy="1912473"/>
              <a:chOff x="-144017" y="3208165"/>
              <a:chExt cx="2795285" cy="2848226"/>
            </a:xfrm>
          </p:grpSpPr>
          <p:sp>
            <p:nvSpPr>
              <p:cNvPr id="3" name="Oval 2">
                <a:extLst>
                  <a:ext uri="{FF2B5EF4-FFF2-40B4-BE49-F238E27FC236}">
                    <a16:creationId xmlns:a16="http://schemas.microsoft.com/office/drawing/2014/main" id="{D83B3CAB-265B-C34B-A854-6E98DAE35D5A}"/>
                  </a:ext>
                </a:extLst>
              </p:cNvPr>
              <p:cNvSpPr/>
              <p:nvPr/>
            </p:nvSpPr>
            <p:spPr>
              <a:xfrm>
                <a:off x="746433" y="3864483"/>
                <a:ext cx="658417" cy="64807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9" name="Oval 8">
                <a:extLst>
                  <a:ext uri="{FF2B5EF4-FFF2-40B4-BE49-F238E27FC236}">
                    <a16:creationId xmlns:a16="http://schemas.microsoft.com/office/drawing/2014/main" id="{DFA3FAB0-A072-5845-B39E-6CEECAC18C4F}"/>
                  </a:ext>
                </a:extLst>
              </p:cNvPr>
              <p:cNvSpPr/>
              <p:nvPr/>
            </p:nvSpPr>
            <p:spPr>
              <a:xfrm>
                <a:off x="1715164" y="3208165"/>
                <a:ext cx="936104" cy="8526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10" name="Oval 9">
                <a:extLst>
                  <a:ext uri="{FF2B5EF4-FFF2-40B4-BE49-F238E27FC236}">
                    <a16:creationId xmlns:a16="http://schemas.microsoft.com/office/drawing/2014/main" id="{4288AC2A-8802-174D-9045-DE5473992492}"/>
                  </a:ext>
                </a:extLst>
              </p:cNvPr>
              <p:cNvSpPr/>
              <p:nvPr/>
            </p:nvSpPr>
            <p:spPr>
              <a:xfrm>
                <a:off x="82683" y="4045556"/>
                <a:ext cx="476600" cy="443774"/>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11" name="Oval 10">
                <a:extLst>
                  <a:ext uri="{FF2B5EF4-FFF2-40B4-BE49-F238E27FC236}">
                    <a16:creationId xmlns:a16="http://schemas.microsoft.com/office/drawing/2014/main" id="{A48C370E-0EE3-0243-A662-790247289384}"/>
                  </a:ext>
                </a:extLst>
              </p:cNvPr>
              <p:cNvSpPr/>
              <p:nvPr/>
            </p:nvSpPr>
            <p:spPr>
              <a:xfrm>
                <a:off x="1619671" y="4672321"/>
                <a:ext cx="1008112" cy="108012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12" name="Oval 11">
                <a:extLst>
                  <a:ext uri="{FF2B5EF4-FFF2-40B4-BE49-F238E27FC236}">
                    <a16:creationId xmlns:a16="http://schemas.microsoft.com/office/drawing/2014/main" id="{B6E32B27-2A7A-F64B-B17A-47873029D9BA}"/>
                  </a:ext>
                </a:extLst>
              </p:cNvPr>
              <p:cNvSpPr/>
              <p:nvPr/>
            </p:nvSpPr>
            <p:spPr>
              <a:xfrm>
                <a:off x="-144017" y="4778813"/>
                <a:ext cx="1331641" cy="1277578"/>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grpSp>
        <p:sp>
          <p:nvSpPr>
            <p:cNvPr id="39" name="TextBox 38">
              <a:extLst>
                <a:ext uri="{FF2B5EF4-FFF2-40B4-BE49-F238E27FC236}">
                  <a16:creationId xmlns:a16="http://schemas.microsoft.com/office/drawing/2014/main" id="{23C65B58-6FDA-6D43-AC2D-542C21213515}"/>
                </a:ext>
              </a:extLst>
            </p:cNvPr>
            <p:cNvSpPr txBox="1"/>
            <p:nvPr/>
          </p:nvSpPr>
          <p:spPr>
            <a:xfrm>
              <a:off x="-20899" y="6266494"/>
              <a:ext cx="1897635" cy="369332"/>
            </a:xfrm>
            <a:prstGeom prst="rect">
              <a:avLst/>
            </a:prstGeom>
            <a:noFill/>
          </p:spPr>
          <p:txBody>
            <a:bodyPr wrap="none" rtlCol="0">
              <a:spAutoFit/>
            </a:bodyPr>
            <a:lstStyle/>
            <a:p>
              <a:r>
                <a:rPr lang="en-US" dirty="0"/>
                <a:t>Size polydispersity</a:t>
              </a:r>
            </a:p>
          </p:txBody>
        </p:sp>
      </p:grpSp>
      <p:grpSp>
        <p:nvGrpSpPr>
          <p:cNvPr id="48" name="Group 47">
            <a:extLst>
              <a:ext uri="{FF2B5EF4-FFF2-40B4-BE49-F238E27FC236}">
                <a16:creationId xmlns:a16="http://schemas.microsoft.com/office/drawing/2014/main" id="{CA9A56A6-95B4-2241-8E22-24209DC3EFAA}"/>
              </a:ext>
            </a:extLst>
          </p:cNvPr>
          <p:cNvGrpSpPr/>
          <p:nvPr/>
        </p:nvGrpSpPr>
        <p:grpSpPr>
          <a:xfrm>
            <a:off x="4857003" y="1672417"/>
            <a:ext cx="2100415" cy="1551590"/>
            <a:chOff x="2975641" y="2348880"/>
            <a:chExt cx="2100415" cy="1551590"/>
          </a:xfrm>
        </p:grpSpPr>
        <p:pic>
          <p:nvPicPr>
            <p:cNvPr id="49" name="Picture 48">
              <a:extLst>
                <a:ext uri="{FF2B5EF4-FFF2-40B4-BE49-F238E27FC236}">
                  <a16:creationId xmlns:a16="http://schemas.microsoft.com/office/drawing/2014/main" id="{31D290F0-15E8-1641-9BD0-7FA928268E3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2975641" y="2348880"/>
              <a:ext cx="2100415" cy="1551590"/>
            </a:xfrm>
            <a:prstGeom prst="rect">
              <a:avLst/>
            </a:prstGeom>
            <a:scene3d>
              <a:camera prst="isometricLeftDown">
                <a:rot lat="1800000" lon="1800000" rev="0"/>
              </a:camera>
              <a:lightRig rig="threePt" dir="t"/>
            </a:scene3d>
          </p:spPr>
        </p:pic>
        <p:sp>
          <p:nvSpPr>
            <p:cNvPr id="50" name="Rectangle 49">
              <a:extLst>
                <a:ext uri="{FF2B5EF4-FFF2-40B4-BE49-F238E27FC236}">
                  <a16:creationId xmlns:a16="http://schemas.microsoft.com/office/drawing/2014/main" id="{A08CF5FE-068E-B14B-B11E-FEC53B153DE8}"/>
                </a:ext>
              </a:extLst>
            </p:cNvPr>
            <p:cNvSpPr/>
            <p:nvPr/>
          </p:nvSpPr>
          <p:spPr>
            <a:xfrm>
              <a:off x="4572000" y="2645350"/>
              <a:ext cx="432048" cy="35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5" name="Picture 74">
            <a:extLst>
              <a:ext uri="{FF2B5EF4-FFF2-40B4-BE49-F238E27FC236}">
                <a16:creationId xmlns:a16="http://schemas.microsoft.com/office/drawing/2014/main" id="{DED75B7E-A410-2042-B8EB-491D6D42D5C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35723" y="1705133"/>
            <a:ext cx="2621280" cy="2420112"/>
          </a:xfrm>
          <a:prstGeom prst="rect">
            <a:avLst/>
          </a:prstGeom>
        </p:spPr>
      </p:pic>
      <p:sp>
        <p:nvSpPr>
          <p:cNvPr id="76" name="Rectangle 75">
            <a:extLst>
              <a:ext uri="{FF2B5EF4-FFF2-40B4-BE49-F238E27FC236}">
                <a16:creationId xmlns:a16="http://schemas.microsoft.com/office/drawing/2014/main" id="{5F2ADB62-171A-F443-8481-673FCC2482F0}"/>
              </a:ext>
            </a:extLst>
          </p:cNvPr>
          <p:cNvSpPr/>
          <p:nvPr/>
        </p:nvSpPr>
        <p:spPr>
          <a:xfrm rot="19392403">
            <a:off x="2210646" y="3149573"/>
            <a:ext cx="1457685" cy="771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77" name="Group 76">
            <a:extLst>
              <a:ext uri="{FF2B5EF4-FFF2-40B4-BE49-F238E27FC236}">
                <a16:creationId xmlns:a16="http://schemas.microsoft.com/office/drawing/2014/main" id="{E3E1AF82-BFFB-6E41-8109-731ECB44EE94}"/>
              </a:ext>
            </a:extLst>
          </p:cNvPr>
          <p:cNvGrpSpPr/>
          <p:nvPr/>
        </p:nvGrpSpPr>
        <p:grpSpPr>
          <a:xfrm>
            <a:off x="3080046" y="2618873"/>
            <a:ext cx="679652" cy="821878"/>
            <a:chOff x="3419871" y="3893036"/>
            <a:chExt cx="1584175" cy="2107324"/>
          </a:xfrm>
          <a:scene3d>
            <a:camera prst="isometricLeftDown"/>
            <a:lightRig rig="threePt" dir="t"/>
          </a:scene3d>
        </p:grpSpPr>
        <p:sp>
          <p:nvSpPr>
            <p:cNvPr id="78" name="Oval 77">
              <a:extLst>
                <a:ext uri="{FF2B5EF4-FFF2-40B4-BE49-F238E27FC236}">
                  <a16:creationId xmlns:a16="http://schemas.microsoft.com/office/drawing/2014/main" id="{8C4AC5BB-95E1-1B40-BB61-B5A6EAA75648}"/>
                </a:ext>
              </a:extLst>
            </p:cNvPr>
            <p:cNvSpPr/>
            <p:nvPr/>
          </p:nvSpPr>
          <p:spPr>
            <a:xfrm>
              <a:off x="4280939" y="4311957"/>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79" name="Oval 78">
              <a:extLst>
                <a:ext uri="{FF2B5EF4-FFF2-40B4-BE49-F238E27FC236}">
                  <a16:creationId xmlns:a16="http://schemas.microsoft.com/office/drawing/2014/main" id="{68778556-4622-2E4A-9A62-1C1891061A95}"/>
                </a:ext>
              </a:extLst>
            </p:cNvPr>
            <p:cNvSpPr/>
            <p:nvPr/>
          </p:nvSpPr>
          <p:spPr>
            <a:xfrm>
              <a:off x="3546363" y="4603805"/>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0" name="Oval 79">
              <a:extLst>
                <a:ext uri="{FF2B5EF4-FFF2-40B4-BE49-F238E27FC236}">
                  <a16:creationId xmlns:a16="http://schemas.microsoft.com/office/drawing/2014/main" id="{415389CC-1FB9-074F-9A88-A0934BA3CB4B}"/>
                </a:ext>
              </a:extLst>
            </p:cNvPr>
            <p:cNvSpPr/>
            <p:nvPr/>
          </p:nvSpPr>
          <p:spPr>
            <a:xfrm>
              <a:off x="4122427" y="5064256"/>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1" name="Oval 80">
              <a:extLst>
                <a:ext uri="{FF2B5EF4-FFF2-40B4-BE49-F238E27FC236}">
                  <a16:creationId xmlns:a16="http://schemas.microsoft.com/office/drawing/2014/main" id="{2F6CF741-BDC8-AC46-938D-F2D73F2D7F55}"/>
                </a:ext>
              </a:extLst>
            </p:cNvPr>
            <p:cNvSpPr/>
            <p:nvPr/>
          </p:nvSpPr>
          <p:spPr>
            <a:xfrm>
              <a:off x="3704875" y="3967369"/>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2" name="Oval 81">
              <a:extLst>
                <a:ext uri="{FF2B5EF4-FFF2-40B4-BE49-F238E27FC236}">
                  <a16:creationId xmlns:a16="http://schemas.microsoft.com/office/drawing/2014/main" id="{98E33708-9AB4-7949-8E27-F8CFBA7D9D82}"/>
                </a:ext>
              </a:extLst>
            </p:cNvPr>
            <p:cNvSpPr/>
            <p:nvPr/>
          </p:nvSpPr>
          <p:spPr>
            <a:xfrm>
              <a:off x="3546363" y="5352288"/>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3" name="Rectangle 82">
              <a:extLst>
                <a:ext uri="{FF2B5EF4-FFF2-40B4-BE49-F238E27FC236}">
                  <a16:creationId xmlns:a16="http://schemas.microsoft.com/office/drawing/2014/main" id="{07CFCA5D-EAD2-FE43-9A4E-4FF0CCA28E5D}"/>
                </a:ext>
              </a:extLst>
            </p:cNvPr>
            <p:cNvSpPr/>
            <p:nvPr/>
          </p:nvSpPr>
          <p:spPr>
            <a:xfrm>
              <a:off x="3419871" y="3893036"/>
              <a:ext cx="1584175" cy="210732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84" name="Straight Connector 83">
            <a:extLst>
              <a:ext uri="{FF2B5EF4-FFF2-40B4-BE49-F238E27FC236}">
                <a16:creationId xmlns:a16="http://schemas.microsoft.com/office/drawing/2014/main" id="{3605A982-6A4B-F14A-B2EF-489E1BA242F2}"/>
              </a:ext>
            </a:extLst>
          </p:cNvPr>
          <p:cNvCxnSpPr>
            <a:cxnSpLocks/>
            <a:endCxn id="79" idx="5"/>
          </p:cNvCxnSpPr>
          <p:nvPr/>
        </p:nvCxnSpPr>
        <p:spPr>
          <a:xfrm flipV="1">
            <a:off x="2339752" y="3093430"/>
            <a:ext cx="1005514" cy="93547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C99A884-0F34-5D46-9ED8-A743CE7A5ED8}"/>
              </a:ext>
            </a:extLst>
          </p:cNvPr>
          <p:cNvSpPr txBox="1"/>
          <p:nvPr/>
        </p:nvSpPr>
        <p:spPr>
          <a:xfrm rot="19008169">
            <a:off x="2118957" y="3302305"/>
            <a:ext cx="1214388" cy="646331"/>
          </a:xfrm>
          <a:prstGeom prst="rect">
            <a:avLst/>
          </a:prstGeom>
          <a:noFill/>
        </p:spPr>
        <p:txBody>
          <a:bodyPr wrap="square" rtlCol="0">
            <a:spAutoFit/>
          </a:bodyPr>
          <a:lstStyle/>
          <a:p>
            <a:r>
              <a:rPr lang="sv-SE" dirty="0"/>
              <a:t>X-</a:t>
            </a:r>
            <a:r>
              <a:rPr lang="sv-SE" dirty="0" err="1"/>
              <a:t>rays</a:t>
            </a:r>
            <a:endParaRPr lang="sv-SE" dirty="0"/>
          </a:p>
          <a:p>
            <a:r>
              <a:rPr lang="sv-SE" dirty="0"/>
              <a:t>Neutrons</a:t>
            </a:r>
          </a:p>
        </p:txBody>
      </p:sp>
      <p:grpSp>
        <p:nvGrpSpPr>
          <p:cNvPr id="45" name="Group 44">
            <a:extLst>
              <a:ext uri="{FF2B5EF4-FFF2-40B4-BE49-F238E27FC236}">
                <a16:creationId xmlns:a16="http://schemas.microsoft.com/office/drawing/2014/main" id="{A9A76731-D7EE-1E42-927C-2F2DC46744A3}"/>
              </a:ext>
            </a:extLst>
          </p:cNvPr>
          <p:cNvGrpSpPr/>
          <p:nvPr/>
        </p:nvGrpSpPr>
        <p:grpSpPr>
          <a:xfrm>
            <a:off x="6050817" y="3861048"/>
            <a:ext cx="3000565" cy="2775814"/>
            <a:chOff x="6050817" y="3905231"/>
            <a:chExt cx="3000565" cy="2775814"/>
          </a:xfrm>
        </p:grpSpPr>
        <p:grpSp>
          <p:nvGrpSpPr>
            <p:cNvPr id="17" name="Group 16">
              <a:extLst>
                <a:ext uri="{FF2B5EF4-FFF2-40B4-BE49-F238E27FC236}">
                  <a16:creationId xmlns:a16="http://schemas.microsoft.com/office/drawing/2014/main" id="{965A4DA6-7724-6F41-B515-862C006415FE}"/>
                </a:ext>
              </a:extLst>
            </p:cNvPr>
            <p:cNvGrpSpPr/>
            <p:nvPr/>
          </p:nvGrpSpPr>
          <p:grpSpPr>
            <a:xfrm>
              <a:off x="6050817" y="3965126"/>
              <a:ext cx="3000565" cy="2715919"/>
              <a:chOff x="6050817" y="3965126"/>
              <a:chExt cx="3000565" cy="2715919"/>
            </a:xfrm>
          </p:grpSpPr>
          <p:grpSp>
            <p:nvGrpSpPr>
              <p:cNvPr id="54" name="Group 53">
                <a:extLst>
                  <a:ext uri="{FF2B5EF4-FFF2-40B4-BE49-F238E27FC236}">
                    <a16:creationId xmlns:a16="http://schemas.microsoft.com/office/drawing/2014/main" id="{DE78BB67-7329-6442-BF0D-8A18A55BBA5E}"/>
                  </a:ext>
                </a:extLst>
              </p:cNvPr>
              <p:cNvGrpSpPr/>
              <p:nvPr/>
            </p:nvGrpSpPr>
            <p:grpSpPr>
              <a:xfrm>
                <a:off x="6680291" y="4066014"/>
                <a:ext cx="1800200" cy="2143473"/>
                <a:chOff x="3311860" y="3447017"/>
                <a:chExt cx="1800200" cy="2143473"/>
              </a:xfrm>
            </p:grpSpPr>
            <p:sp>
              <p:nvSpPr>
                <p:cNvPr id="55" name="Rectangle 54">
                  <a:extLst>
                    <a:ext uri="{FF2B5EF4-FFF2-40B4-BE49-F238E27FC236}">
                      <a16:creationId xmlns:a16="http://schemas.microsoft.com/office/drawing/2014/main" id="{7991D396-E221-6844-9279-BCB923AEB11D}"/>
                    </a:ext>
                  </a:extLst>
                </p:cNvPr>
                <p:cNvSpPr/>
                <p:nvPr/>
              </p:nvSpPr>
              <p:spPr>
                <a:xfrm>
                  <a:off x="3419872" y="3483167"/>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Rectangle 55">
                  <a:extLst>
                    <a:ext uri="{FF2B5EF4-FFF2-40B4-BE49-F238E27FC236}">
                      <a16:creationId xmlns:a16="http://schemas.microsoft.com/office/drawing/2014/main" id="{62975E1E-1B73-2E4D-B4A5-D742680F330E}"/>
                    </a:ext>
                  </a:extLst>
                </p:cNvPr>
                <p:cNvSpPr/>
                <p:nvPr/>
              </p:nvSpPr>
              <p:spPr>
                <a:xfrm>
                  <a:off x="3311860" y="3447017"/>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2" name="Group 41">
                <a:extLst>
                  <a:ext uri="{FF2B5EF4-FFF2-40B4-BE49-F238E27FC236}">
                    <a16:creationId xmlns:a16="http://schemas.microsoft.com/office/drawing/2014/main" id="{15254679-7B86-C847-9F1D-091B4B3B3EA8}"/>
                  </a:ext>
                </a:extLst>
              </p:cNvPr>
              <p:cNvGrpSpPr/>
              <p:nvPr/>
            </p:nvGrpSpPr>
            <p:grpSpPr>
              <a:xfrm>
                <a:off x="6853213" y="3965126"/>
                <a:ext cx="1391195" cy="2106126"/>
                <a:chOff x="6055267" y="2915700"/>
                <a:chExt cx="2909221" cy="3321612"/>
              </a:xfrm>
            </p:grpSpPr>
            <p:grpSp>
              <p:nvGrpSpPr>
                <p:cNvPr id="6" name="Group 5">
                  <a:extLst>
                    <a:ext uri="{FF2B5EF4-FFF2-40B4-BE49-F238E27FC236}">
                      <a16:creationId xmlns:a16="http://schemas.microsoft.com/office/drawing/2014/main" id="{B9AB1180-79AC-BE42-8570-32549D13935F}"/>
                    </a:ext>
                  </a:extLst>
                </p:cNvPr>
                <p:cNvGrpSpPr/>
                <p:nvPr/>
              </p:nvGrpSpPr>
              <p:grpSpPr>
                <a:xfrm>
                  <a:off x="6156176" y="4209640"/>
                  <a:ext cx="1358490" cy="2027672"/>
                  <a:chOff x="6228184" y="3705584"/>
                  <a:chExt cx="1358490" cy="2027672"/>
                </a:xfrm>
              </p:grpSpPr>
              <p:sp>
                <p:nvSpPr>
                  <p:cNvPr id="19" name="Oval 18">
                    <a:extLst>
                      <a:ext uri="{FF2B5EF4-FFF2-40B4-BE49-F238E27FC236}">
                        <a16:creationId xmlns:a16="http://schemas.microsoft.com/office/drawing/2014/main" id="{F8D37B3C-B8C8-3541-83DF-DCEB6BA8D0EB}"/>
                      </a:ext>
                    </a:extLst>
                  </p:cNvPr>
                  <p:cNvSpPr/>
                  <p:nvPr/>
                </p:nvSpPr>
                <p:spPr>
                  <a:xfrm>
                    <a:off x="6228184" y="540349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0" name="Oval 19">
                    <a:extLst>
                      <a:ext uri="{FF2B5EF4-FFF2-40B4-BE49-F238E27FC236}">
                        <a16:creationId xmlns:a16="http://schemas.microsoft.com/office/drawing/2014/main" id="{3339C341-DB31-CE49-9778-8210098BE75A}"/>
                      </a:ext>
                    </a:extLst>
                  </p:cNvPr>
                  <p:cNvSpPr/>
                  <p:nvPr/>
                </p:nvSpPr>
                <p:spPr>
                  <a:xfrm>
                    <a:off x="6309856" y="504345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1" name="Oval 20">
                    <a:extLst>
                      <a:ext uri="{FF2B5EF4-FFF2-40B4-BE49-F238E27FC236}">
                        <a16:creationId xmlns:a16="http://schemas.microsoft.com/office/drawing/2014/main" id="{7BC1C2D1-8C2E-904B-8A75-560F179A8412}"/>
                      </a:ext>
                    </a:extLst>
                  </p:cNvPr>
                  <p:cNvSpPr/>
                  <p:nvPr/>
                </p:nvSpPr>
                <p:spPr>
                  <a:xfrm>
                    <a:off x="6372201" y="468341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2" name="Oval 21">
                    <a:extLst>
                      <a:ext uri="{FF2B5EF4-FFF2-40B4-BE49-F238E27FC236}">
                        <a16:creationId xmlns:a16="http://schemas.microsoft.com/office/drawing/2014/main" id="{27466ED6-0ABB-0143-ADAA-47049E366142}"/>
                      </a:ext>
                    </a:extLst>
                  </p:cNvPr>
                  <p:cNvSpPr/>
                  <p:nvPr/>
                </p:nvSpPr>
                <p:spPr>
                  <a:xfrm>
                    <a:off x="6669896" y="435365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3" name="Oval 22">
                    <a:extLst>
                      <a:ext uri="{FF2B5EF4-FFF2-40B4-BE49-F238E27FC236}">
                        <a16:creationId xmlns:a16="http://schemas.microsoft.com/office/drawing/2014/main" id="{59EBD532-4324-1444-8329-E45EA18FF703}"/>
                      </a:ext>
                    </a:extLst>
                  </p:cNvPr>
                  <p:cNvSpPr/>
                  <p:nvPr/>
                </p:nvSpPr>
                <p:spPr>
                  <a:xfrm>
                    <a:off x="6957928" y="4035344"/>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4" name="Oval 23">
                    <a:extLst>
                      <a:ext uri="{FF2B5EF4-FFF2-40B4-BE49-F238E27FC236}">
                        <a16:creationId xmlns:a16="http://schemas.microsoft.com/office/drawing/2014/main" id="{09C39845-FE02-184A-9456-2D5B206A8A44}"/>
                      </a:ext>
                    </a:extLst>
                  </p:cNvPr>
                  <p:cNvSpPr/>
                  <p:nvPr/>
                </p:nvSpPr>
                <p:spPr>
                  <a:xfrm>
                    <a:off x="7164289" y="3705584"/>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grpSp>
            <p:grpSp>
              <p:nvGrpSpPr>
                <p:cNvPr id="7" name="Group 6">
                  <a:extLst>
                    <a:ext uri="{FF2B5EF4-FFF2-40B4-BE49-F238E27FC236}">
                      <a16:creationId xmlns:a16="http://schemas.microsoft.com/office/drawing/2014/main" id="{89DBB65C-C6EA-6145-97E4-B46291132739}"/>
                    </a:ext>
                  </a:extLst>
                </p:cNvPr>
                <p:cNvGrpSpPr/>
                <p:nvPr/>
              </p:nvGrpSpPr>
              <p:grpSpPr>
                <a:xfrm>
                  <a:off x="6055267" y="2915700"/>
                  <a:ext cx="1813879" cy="1014476"/>
                  <a:chOff x="6090280" y="2107815"/>
                  <a:chExt cx="1813879" cy="1014476"/>
                </a:xfrm>
              </p:grpSpPr>
              <p:sp>
                <p:nvSpPr>
                  <p:cNvPr id="25" name="Oval 24">
                    <a:extLst>
                      <a:ext uri="{FF2B5EF4-FFF2-40B4-BE49-F238E27FC236}">
                        <a16:creationId xmlns:a16="http://schemas.microsoft.com/office/drawing/2014/main" id="{2DB785C0-502E-1642-A623-A56C198D4293}"/>
                      </a:ext>
                    </a:extLst>
                  </p:cNvPr>
                  <p:cNvSpPr/>
                  <p:nvPr/>
                </p:nvSpPr>
                <p:spPr>
                  <a:xfrm>
                    <a:off x="6263197" y="2792531"/>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6" name="Oval 25">
                    <a:extLst>
                      <a:ext uri="{FF2B5EF4-FFF2-40B4-BE49-F238E27FC236}">
                        <a16:creationId xmlns:a16="http://schemas.microsoft.com/office/drawing/2014/main" id="{5514E6F5-F8FC-074C-AD74-EEE2CF7DBD4F}"/>
                      </a:ext>
                    </a:extLst>
                  </p:cNvPr>
                  <p:cNvSpPr/>
                  <p:nvPr/>
                </p:nvSpPr>
                <p:spPr>
                  <a:xfrm>
                    <a:off x="6344869" y="2432491"/>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7" name="Oval 26">
                    <a:extLst>
                      <a:ext uri="{FF2B5EF4-FFF2-40B4-BE49-F238E27FC236}">
                        <a16:creationId xmlns:a16="http://schemas.microsoft.com/office/drawing/2014/main" id="{06DF210B-2FCF-3740-BFAF-EBEFB8E36704}"/>
                      </a:ext>
                    </a:extLst>
                  </p:cNvPr>
                  <p:cNvSpPr/>
                  <p:nvPr/>
                </p:nvSpPr>
                <p:spPr>
                  <a:xfrm>
                    <a:off x="6090280" y="2107815"/>
                    <a:ext cx="422384"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8" name="Oval 27">
                    <a:extLst>
                      <a:ext uri="{FF2B5EF4-FFF2-40B4-BE49-F238E27FC236}">
                        <a16:creationId xmlns:a16="http://schemas.microsoft.com/office/drawing/2014/main" id="{A969677A-6081-C94F-AA04-C355204F7652}"/>
                      </a:ext>
                    </a:extLst>
                  </p:cNvPr>
                  <p:cNvSpPr/>
                  <p:nvPr/>
                </p:nvSpPr>
                <p:spPr>
                  <a:xfrm rot="2905291">
                    <a:off x="6771271" y="273943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9" name="Oval 28">
                    <a:extLst>
                      <a:ext uri="{FF2B5EF4-FFF2-40B4-BE49-F238E27FC236}">
                        <a16:creationId xmlns:a16="http://schemas.microsoft.com/office/drawing/2014/main" id="{80B4C25A-3B17-EC44-843A-B6F3D53DE0C9}"/>
                      </a:ext>
                    </a:extLst>
                  </p:cNvPr>
                  <p:cNvSpPr/>
                  <p:nvPr/>
                </p:nvSpPr>
                <p:spPr>
                  <a:xfrm rot="2905291">
                    <a:off x="7059303" y="2421124"/>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0" name="Oval 29">
                    <a:extLst>
                      <a:ext uri="{FF2B5EF4-FFF2-40B4-BE49-F238E27FC236}">
                        <a16:creationId xmlns:a16="http://schemas.microsoft.com/office/drawing/2014/main" id="{D005CE3C-691C-F544-9856-8154274AC12F}"/>
                      </a:ext>
                    </a:extLst>
                  </p:cNvPr>
                  <p:cNvSpPr/>
                  <p:nvPr/>
                </p:nvSpPr>
                <p:spPr>
                  <a:xfrm rot="2905291">
                    <a:off x="7528086" y="2257675"/>
                    <a:ext cx="422386" cy="32976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grpSp>
            <p:grpSp>
              <p:nvGrpSpPr>
                <p:cNvPr id="8" name="Group 7">
                  <a:extLst>
                    <a:ext uri="{FF2B5EF4-FFF2-40B4-BE49-F238E27FC236}">
                      <a16:creationId xmlns:a16="http://schemas.microsoft.com/office/drawing/2014/main" id="{9C41FB4C-B495-8847-8D27-7777854795E1}"/>
                    </a:ext>
                  </a:extLst>
                </p:cNvPr>
                <p:cNvGrpSpPr/>
                <p:nvPr/>
              </p:nvGrpSpPr>
              <p:grpSpPr>
                <a:xfrm>
                  <a:off x="7891052" y="4266252"/>
                  <a:ext cx="1073436" cy="1971060"/>
                  <a:chOff x="7891052" y="2795962"/>
                  <a:chExt cx="1073436" cy="1971060"/>
                </a:xfrm>
              </p:grpSpPr>
              <p:sp>
                <p:nvSpPr>
                  <p:cNvPr id="31" name="Oval 30">
                    <a:extLst>
                      <a:ext uri="{FF2B5EF4-FFF2-40B4-BE49-F238E27FC236}">
                        <a16:creationId xmlns:a16="http://schemas.microsoft.com/office/drawing/2014/main" id="{22179E4F-BF32-EC43-AD11-D28020090AA8}"/>
                      </a:ext>
                    </a:extLst>
                  </p:cNvPr>
                  <p:cNvSpPr/>
                  <p:nvPr/>
                </p:nvSpPr>
                <p:spPr>
                  <a:xfrm>
                    <a:off x="8398086" y="443726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2" name="Oval 31">
                    <a:extLst>
                      <a:ext uri="{FF2B5EF4-FFF2-40B4-BE49-F238E27FC236}">
                        <a16:creationId xmlns:a16="http://schemas.microsoft.com/office/drawing/2014/main" id="{774EF5BE-4D8A-C148-9AA6-BEE96EECB869}"/>
                      </a:ext>
                    </a:extLst>
                  </p:cNvPr>
                  <p:cNvSpPr/>
                  <p:nvPr/>
                </p:nvSpPr>
                <p:spPr>
                  <a:xfrm>
                    <a:off x="8479758" y="407722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3" name="Oval 32">
                    <a:extLst>
                      <a:ext uri="{FF2B5EF4-FFF2-40B4-BE49-F238E27FC236}">
                        <a16:creationId xmlns:a16="http://schemas.microsoft.com/office/drawing/2014/main" id="{DAB24B73-36F2-F140-B916-666C06BD90BC}"/>
                      </a:ext>
                    </a:extLst>
                  </p:cNvPr>
                  <p:cNvSpPr/>
                  <p:nvPr/>
                </p:nvSpPr>
                <p:spPr>
                  <a:xfrm>
                    <a:off x="8542103" y="371718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4" name="Oval 33">
                    <a:extLst>
                      <a:ext uri="{FF2B5EF4-FFF2-40B4-BE49-F238E27FC236}">
                        <a16:creationId xmlns:a16="http://schemas.microsoft.com/office/drawing/2014/main" id="{734F3B6F-6DB5-BC46-9371-28A8E8641809}"/>
                      </a:ext>
                    </a:extLst>
                  </p:cNvPr>
                  <p:cNvSpPr/>
                  <p:nvPr/>
                </p:nvSpPr>
                <p:spPr>
                  <a:xfrm rot="252148">
                    <a:off x="8186893" y="3450867"/>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5" name="Oval 34">
                    <a:extLst>
                      <a:ext uri="{FF2B5EF4-FFF2-40B4-BE49-F238E27FC236}">
                        <a16:creationId xmlns:a16="http://schemas.microsoft.com/office/drawing/2014/main" id="{A1CF0721-BA1C-4347-AF7E-6247C897FC08}"/>
                      </a:ext>
                    </a:extLst>
                  </p:cNvPr>
                  <p:cNvSpPr/>
                  <p:nvPr/>
                </p:nvSpPr>
                <p:spPr>
                  <a:xfrm rot="252148">
                    <a:off x="7891052" y="3128551"/>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6" name="Oval 35">
                    <a:extLst>
                      <a:ext uri="{FF2B5EF4-FFF2-40B4-BE49-F238E27FC236}">
                        <a16:creationId xmlns:a16="http://schemas.microsoft.com/office/drawing/2014/main" id="{4E874791-B8EE-2E4C-8731-7076A929F3DE}"/>
                      </a:ext>
                    </a:extLst>
                  </p:cNvPr>
                  <p:cNvSpPr/>
                  <p:nvPr/>
                </p:nvSpPr>
                <p:spPr>
                  <a:xfrm rot="252148">
                    <a:off x="8183723" y="279596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grpSp>
          </p:grpSp>
          <p:sp>
            <p:nvSpPr>
              <p:cNvPr id="41" name="TextBox 40">
                <a:extLst>
                  <a:ext uri="{FF2B5EF4-FFF2-40B4-BE49-F238E27FC236}">
                    <a16:creationId xmlns:a16="http://schemas.microsoft.com/office/drawing/2014/main" id="{FBD8B979-B389-E640-817C-8C2945155BE4}"/>
                  </a:ext>
                </a:extLst>
              </p:cNvPr>
              <p:cNvSpPr txBox="1"/>
              <p:nvPr/>
            </p:nvSpPr>
            <p:spPr>
              <a:xfrm>
                <a:off x="6050817" y="6311713"/>
                <a:ext cx="3000565" cy="369332"/>
              </a:xfrm>
              <a:prstGeom prst="rect">
                <a:avLst/>
              </a:prstGeom>
              <a:noFill/>
            </p:spPr>
            <p:txBody>
              <a:bodyPr wrap="none" rtlCol="0">
                <a:spAutoFit/>
              </a:bodyPr>
              <a:lstStyle/>
              <a:p>
                <a:r>
                  <a:rPr lang="en-US" dirty="0"/>
                  <a:t>Conformational polydispersity</a:t>
                </a:r>
              </a:p>
            </p:txBody>
          </p:sp>
        </p:grpSp>
        <p:sp>
          <p:nvSpPr>
            <p:cNvPr id="5" name="Freeform 4">
              <a:extLst>
                <a:ext uri="{FF2B5EF4-FFF2-40B4-BE49-F238E27FC236}">
                  <a16:creationId xmlns:a16="http://schemas.microsoft.com/office/drawing/2014/main" id="{1E394FD2-398B-274F-B229-8949F0A620DC}"/>
                </a:ext>
              </a:extLst>
            </p:cNvPr>
            <p:cNvSpPr/>
            <p:nvPr/>
          </p:nvSpPr>
          <p:spPr>
            <a:xfrm>
              <a:off x="6819235" y="3905231"/>
              <a:ext cx="1024126" cy="803288"/>
            </a:xfrm>
            <a:custGeom>
              <a:avLst/>
              <a:gdLst>
                <a:gd name="connsiteX0" fmla="*/ 117346 w 1024126"/>
                <a:gd name="connsiteY0" fmla="*/ 2400 h 803288"/>
                <a:gd name="connsiteX1" fmla="*/ 10190 w 1024126"/>
                <a:gd name="connsiteY1" fmla="*/ 66694 h 803288"/>
                <a:gd name="connsiteX2" fmla="*/ 17334 w 1024126"/>
                <a:gd name="connsiteY2" fmla="*/ 231000 h 803288"/>
                <a:gd name="connsiteX3" fmla="*/ 124490 w 1024126"/>
                <a:gd name="connsiteY3" fmla="*/ 345300 h 803288"/>
                <a:gd name="connsiteX4" fmla="*/ 95915 w 1024126"/>
                <a:gd name="connsiteY4" fmla="*/ 516750 h 803288"/>
                <a:gd name="connsiteX5" fmla="*/ 88771 w 1024126"/>
                <a:gd name="connsiteY5" fmla="*/ 666769 h 803288"/>
                <a:gd name="connsiteX6" fmla="*/ 167353 w 1024126"/>
                <a:gd name="connsiteY6" fmla="*/ 802500 h 803288"/>
                <a:gd name="connsiteX7" fmla="*/ 360234 w 1024126"/>
                <a:gd name="connsiteY7" fmla="*/ 723919 h 803288"/>
                <a:gd name="connsiteX8" fmla="*/ 538828 w 1024126"/>
                <a:gd name="connsiteY8" fmla="*/ 752494 h 803288"/>
                <a:gd name="connsiteX9" fmla="*/ 660271 w 1024126"/>
                <a:gd name="connsiteY9" fmla="*/ 588188 h 803288"/>
                <a:gd name="connsiteX10" fmla="*/ 824578 w 1024126"/>
                <a:gd name="connsiteY10" fmla="*/ 516750 h 803288"/>
                <a:gd name="connsiteX11" fmla="*/ 1010315 w 1024126"/>
                <a:gd name="connsiteY11" fmla="*/ 359588 h 803288"/>
                <a:gd name="connsiteX12" fmla="*/ 981740 w 1024126"/>
                <a:gd name="connsiteY12" fmla="*/ 216713 h 803288"/>
                <a:gd name="connsiteX13" fmla="*/ 753140 w 1024126"/>
                <a:gd name="connsiteY13" fmla="*/ 102413 h 803288"/>
                <a:gd name="connsiteX14" fmla="*/ 581690 w 1024126"/>
                <a:gd name="connsiteY14" fmla="*/ 216713 h 803288"/>
                <a:gd name="connsiteX15" fmla="*/ 417384 w 1024126"/>
                <a:gd name="connsiteY15" fmla="*/ 323869 h 803288"/>
                <a:gd name="connsiteX16" fmla="*/ 260221 w 1024126"/>
                <a:gd name="connsiteY16" fmla="*/ 180994 h 803288"/>
                <a:gd name="connsiteX17" fmla="*/ 245934 w 1024126"/>
                <a:gd name="connsiteY17" fmla="*/ 30975 h 803288"/>
                <a:gd name="connsiteX18" fmla="*/ 117346 w 1024126"/>
                <a:gd name="connsiteY18" fmla="*/ 2400 h 8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4126" h="803288">
                  <a:moveTo>
                    <a:pt x="117346" y="2400"/>
                  </a:moveTo>
                  <a:cubicBezTo>
                    <a:pt x="78055" y="8353"/>
                    <a:pt x="26859" y="28594"/>
                    <a:pt x="10190" y="66694"/>
                  </a:cubicBezTo>
                  <a:cubicBezTo>
                    <a:pt x="-6479" y="104794"/>
                    <a:pt x="-1716" y="184566"/>
                    <a:pt x="17334" y="231000"/>
                  </a:cubicBezTo>
                  <a:cubicBezTo>
                    <a:pt x="36384" y="277434"/>
                    <a:pt x="111393" y="297675"/>
                    <a:pt x="124490" y="345300"/>
                  </a:cubicBezTo>
                  <a:cubicBezTo>
                    <a:pt x="137587" y="392925"/>
                    <a:pt x="101868" y="463172"/>
                    <a:pt x="95915" y="516750"/>
                  </a:cubicBezTo>
                  <a:cubicBezTo>
                    <a:pt x="89962" y="570328"/>
                    <a:pt x="76865" y="619144"/>
                    <a:pt x="88771" y="666769"/>
                  </a:cubicBezTo>
                  <a:cubicBezTo>
                    <a:pt x="100677" y="714394"/>
                    <a:pt x="122109" y="792975"/>
                    <a:pt x="167353" y="802500"/>
                  </a:cubicBezTo>
                  <a:cubicBezTo>
                    <a:pt x="212597" y="812025"/>
                    <a:pt x="298322" y="732253"/>
                    <a:pt x="360234" y="723919"/>
                  </a:cubicBezTo>
                  <a:cubicBezTo>
                    <a:pt x="422147" y="715585"/>
                    <a:pt x="488822" y="775116"/>
                    <a:pt x="538828" y="752494"/>
                  </a:cubicBezTo>
                  <a:cubicBezTo>
                    <a:pt x="588834" y="729872"/>
                    <a:pt x="612646" y="627479"/>
                    <a:pt x="660271" y="588188"/>
                  </a:cubicBezTo>
                  <a:cubicBezTo>
                    <a:pt x="707896" y="548897"/>
                    <a:pt x="766237" y="554850"/>
                    <a:pt x="824578" y="516750"/>
                  </a:cubicBezTo>
                  <a:cubicBezTo>
                    <a:pt x="882919" y="478650"/>
                    <a:pt x="984121" y="409594"/>
                    <a:pt x="1010315" y="359588"/>
                  </a:cubicBezTo>
                  <a:cubicBezTo>
                    <a:pt x="1036509" y="309582"/>
                    <a:pt x="1024602" y="259575"/>
                    <a:pt x="981740" y="216713"/>
                  </a:cubicBezTo>
                  <a:cubicBezTo>
                    <a:pt x="938878" y="173851"/>
                    <a:pt x="819815" y="102413"/>
                    <a:pt x="753140" y="102413"/>
                  </a:cubicBezTo>
                  <a:cubicBezTo>
                    <a:pt x="686465" y="102413"/>
                    <a:pt x="581690" y="216713"/>
                    <a:pt x="581690" y="216713"/>
                  </a:cubicBezTo>
                  <a:cubicBezTo>
                    <a:pt x="525731" y="253622"/>
                    <a:pt x="470962" y="329822"/>
                    <a:pt x="417384" y="323869"/>
                  </a:cubicBezTo>
                  <a:cubicBezTo>
                    <a:pt x="363806" y="317916"/>
                    <a:pt x="288796" y="229810"/>
                    <a:pt x="260221" y="180994"/>
                  </a:cubicBezTo>
                  <a:cubicBezTo>
                    <a:pt x="231646" y="132178"/>
                    <a:pt x="266175" y="61931"/>
                    <a:pt x="245934" y="30975"/>
                  </a:cubicBezTo>
                  <a:cubicBezTo>
                    <a:pt x="225693" y="19"/>
                    <a:pt x="156637" y="-3553"/>
                    <a:pt x="117346" y="24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Freeform 17">
              <a:extLst>
                <a:ext uri="{FF2B5EF4-FFF2-40B4-BE49-F238E27FC236}">
                  <a16:creationId xmlns:a16="http://schemas.microsoft.com/office/drawing/2014/main" id="{02EF7296-60EF-9B4C-A8EE-9442FA356570}"/>
                </a:ext>
              </a:extLst>
            </p:cNvPr>
            <p:cNvSpPr/>
            <p:nvPr/>
          </p:nvSpPr>
          <p:spPr>
            <a:xfrm>
              <a:off x="6866305" y="4686760"/>
              <a:ext cx="768256" cy="1496104"/>
            </a:xfrm>
            <a:custGeom>
              <a:avLst/>
              <a:gdLst>
                <a:gd name="connsiteX0" fmla="*/ 17945 w 768256"/>
                <a:gd name="connsiteY0" fmla="*/ 1236071 h 1496104"/>
                <a:gd name="connsiteX1" fmla="*/ 3657 w 768256"/>
                <a:gd name="connsiteY1" fmla="*/ 964609 h 1496104"/>
                <a:gd name="connsiteX2" fmla="*/ 96526 w 768256"/>
                <a:gd name="connsiteY2" fmla="*/ 693146 h 1496104"/>
                <a:gd name="connsiteX3" fmla="*/ 282264 w 768256"/>
                <a:gd name="connsiteY3" fmla="*/ 407396 h 1496104"/>
                <a:gd name="connsiteX4" fmla="*/ 482289 w 768256"/>
                <a:gd name="connsiteY4" fmla="*/ 143078 h 1496104"/>
                <a:gd name="connsiteX5" fmla="*/ 575157 w 768256"/>
                <a:gd name="connsiteY5" fmla="*/ 203 h 1496104"/>
                <a:gd name="connsiteX6" fmla="*/ 768039 w 768256"/>
                <a:gd name="connsiteY6" fmla="*/ 171653 h 1496104"/>
                <a:gd name="connsiteX7" fmla="*/ 610876 w 768256"/>
                <a:gd name="connsiteY7" fmla="*/ 407396 h 1496104"/>
                <a:gd name="connsiteX8" fmla="*/ 496576 w 768256"/>
                <a:gd name="connsiteY8" fmla="*/ 614565 h 1496104"/>
                <a:gd name="connsiteX9" fmla="*/ 403707 w 768256"/>
                <a:gd name="connsiteY9" fmla="*/ 800303 h 1496104"/>
                <a:gd name="connsiteX10" fmla="*/ 310839 w 768256"/>
                <a:gd name="connsiteY10" fmla="*/ 1050334 h 1496104"/>
                <a:gd name="connsiteX11" fmla="*/ 325126 w 768256"/>
                <a:gd name="connsiteY11" fmla="*/ 1336084 h 1496104"/>
                <a:gd name="connsiteX12" fmla="*/ 153676 w 768256"/>
                <a:gd name="connsiteY12" fmla="*/ 1493246 h 1496104"/>
                <a:gd name="connsiteX13" fmla="*/ 10801 w 768256"/>
                <a:gd name="connsiteY13" fmla="*/ 1421809 h 1496104"/>
                <a:gd name="connsiteX14" fmla="*/ 17945 w 768256"/>
                <a:gd name="connsiteY14" fmla="*/ 1236071 h 149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8256" h="1496104">
                  <a:moveTo>
                    <a:pt x="17945" y="1236071"/>
                  </a:moveTo>
                  <a:cubicBezTo>
                    <a:pt x="16754" y="1159871"/>
                    <a:pt x="-9440" y="1055097"/>
                    <a:pt x="3657" y="964609"/>
                  </a:cubicBezTo>
                  <a:cubicBezTo>
                    <a:pt x="16754" y="874121"/>
                    <a:pt x="50092" y="786015"/>
                    <a:pt x="96526" y="693146"/>
                  </a:cubicBezTo>
                  <a:cubicBezTo>
                    <a:pt x="142961" y="600277"/>
                    <a:pt x="217970" y="499074"/>
                    <a:pt x="282264" y="407396"/>
                  </a:cubicBezTo>
                  <a:cubicBezTo>
                    <a:pt x="346558" y="315718"/>
                    <a:pt x="433474" y="210943"/>
                    <a:pt x="482289" y="143078"/>
                  </a:cubicBezTo>
                  <a:cubicBezTo>
                    <a:pt x="531105" y="75212"/>
                    <a:pt x="527532" y="-4559"/>
                    <a:pt x="575157" y="203"/>
                  </a:cubicBezTo>
                  <a:cubicBezTo>
                    <a:pt x="622782" y="4965"/>
                    <a:pt x="762086" y="103787"/>
                    <a:pt x="768039" y="171653"/>
                  </a:cubicBezTo>
                  <a:cubicBezTo>
                    <a:pt x="773992" y="239518"/>
                    <a:pt x="656120" y="333577"/>
                    <a:pt x="610876" y="407396"/>
                  </a:cubicBezTo>
                  <a:cubicBezTo>
                    <a:pt x="565632" y="481215"/>
                    <a:pt x="531104" y="549081"/>
                    <a:pt x="496576" y="614565"/>
                  </a:cubicBezTo>
                  <a:cubicBezTo>
                    <a:pt x="462048" y="680049"/>
                    <a:pt x="434663" y="727675"/>
                    <a:pt x="403707" y="800303"/>
                  </a:cubicBezTo>
                  <a:cubicBezTo>
                    <a:pt x="372751" y="872931"/>
                    <a:pt x="323936" y="961037"/>
                    <a:pt x="310839" y="1050334"/>
                  </a:cubicBezTo>
                  <a:cubicBezTo>
                    <a:pt x="297742" y="1139631"/>
                    <a:pt x="351320" y="1262265"/>
                    <a:pt x="325126" y="1336084"/>
                  </a:cubicBezTo>
                  <a:cubicBezTo>
                    <a:pt x="298932" y="1409903"/>
                    <a:pt x="206063" y="1478959"/>
                    <a:pt x="153676" y="1493246"/>
                  </a:cubicBezTo>
                  <a:cubicBezTo>
                    <a:pt x="101289" y="1507533"/>
                    <a:pt x="38185" y="1465862"/>
                    <a:pt x="10801" y="1421809"/>
                  </a:cubicBezTo>
                  <a:cubicBezTo>
                    <a:pt x="-16583" y="1377756"/>
                    <a:pt x="19136" y="1312271"/>
                    <a:pt x="17945" y="123607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Freeform 42">
              <a:extLst>
                <a:ext uri="{FF2B5EF4-FFF2-40B4-BE49-F238E27FC236}">
                  <a16:creationId xmlns:a16="http://schemas.microsoft.com/office/drawing/2014/main" id="{4A3F600A-40B3-3149-9D37-088551DEC9E6}"/>
                </a:ext>
              </a:extLst>
            </p:cNvPr>
            <p:cNvSpPr/>
            <p:nvPr/>
          </p:nvSpPr>
          <p:spPr>
            <a:xfrm>
              <a:off x="7668457" y="4787970"/>
              <a:ext cx="645019" cy="1377597"/>
            </a:xfrm>
            <a:custGeom>
              <a:avLst/>
              <a:gdLst>
                <a:gd name="connsiteX0" fmla="*/ 218243 w 645019"/>
                <a:gd name="connsiteY0" fmla="*/ 5486 h 1377597"/>
                <a:gd name="connsiteX1" fmla="*/ 125374 w 645019"/>
                <a:gd name="connsiteY1" fmla="*/ 176936 h 1377597"/>
                <a:gd name="connsiteX2" fmla="*/ 53937 w 645019"/>
                <a:gd name="connsiteY2" fmla="*/ 262661 h 1377597"/>
                <a:gd name="connsiteX3" fmla="*/ 3931 w 645019"/>
                <a:gd name="connsiteY3" fmla="*/ 419824 h 1377597"/>
                <a:gd name="connsiteX4" fmla="*/ 161093 w 645019"/>
                <a:gd name="connsiteY4" fmla="*/ 562699 h 1377597"/>
                <a:gd name="connsiteX5" fmla="*/ 161093 w 645019"/>
                <a:gd name="connsiteY5" fmla="*/ 648424 h 1377597"/>
                <a:gd name="connsiteX6" fmla="*/ 303968 w 645019"/>
                <a:gd name="connsiteY6" fmla="*/ 748436 h 1377597"/>
                <a:gd name="connsiteX7" fmla="*/ 382549 w 645019"/>
                <a:gd name="connsiteY7" fmla="*/ 855593 h 1377597"/>
                <a:gd name="connsiteX8" fmla="*/ 282537 w 645019"/>
                <a:gd name="connsiteY8" fmla="*/ 1019899 h 1377597"/>
                <a:gd name="connsiteX9" fmla="*/ 246818 w 645019"/>
                <a:gd name="connsiteY9" fmla="*/ 1255643 h 1377597"/>
                <a:gd name="connsiteX10" fmla="*/ 411124 w 645019"/>
                <a:gd name="connsiteY10" fmla="*/ 1377086 h 1377597"/>
                <a:gd name="connsiteX11" fmla="*/ 604006 w 645019"/>
                <a:gd name="connsiteY11" fmla="*/ 1212780 h 1377597"/>
                <a:gd name="connsiteX12" fmla="*/ 632581 w 645019"/>
                <a:gd name="connsiteY12" fmla="*/ 676999 h 1377597"/>
                <a:gd name="connsiteX13" fmla="*/ 446843 w 645019"/>
                <a:gd name="connsiteY13" fmla="*/ 526980 h 1377597"/>
                <a:gd name="connsiteX14" fmla="*/ 332543 w 645019"/>
                <a:gd name="connsiteY14" fmla="*/ 391249 h 1377597"/>
                <a:gd name="connsiteX15" fmla="*/ 432556 w 645019"/>
                <a:gd name="connsiteY15" fmla="*/ 241230 h 1377597"/>
                <a:gd name="connsiteX16" fmla="*/ 468274 w 645019"/>
                <a:gd name="connsiteY16" fmla="*/ 62636 h 1377597"/>
                <a:gd name="connsiteX17" fmla="*/ 218243 w 645019"/>
                <a:gd name="connsiteY17" fmla="*/ 5486 h 13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5019" h="1377597">
                  <a:moveTo>
                    <a:pt x="218243" y="5486"/>
                  </a:moveTo>
                  <a:cubicBezTo>
                    <a:pt x="161093" y="24536"/>
                    <a:pt x="152758" y="134074"/>
                    <a:pt x="125374" y="176936"/>
                  </a:cubicBezTo>
                  <a:cubicBezTo>
                    <a:pt x="97990" y="219799"/>
                    <a:pt x="74177" y="222180"/>
                    <a:pt x="53937" y="262661"/>
                  </a:cubicBezTo>
                  <a:cubicBezTo>
                    <a:pt x="33697" y="303142"/>
                    <a:pt x="-13928" y="369818"/>
                    <a:pt x="3931" y="419824"/>
                  </a:cubicBezTo>
                  <a:cubicBezTo>
                    <a:pt x="21790" y="469830"/>
                    <a:pt x="134899" y="524599"/>
                    <a:pt x="161093" y="562699"/>
                  </a:cubicBezTo>
                  <a:cubicBezTo>
                    <a:pt x="187287" y="600799"/>
                    <a:pt x="137280" y="617468"/>
                    <a:pt x="161093" y="648424"/>
                  </a:cubicBezTo>
                  <a:cubicBezTo>
                    <a:pt x="184905" y="679380"/>
                    <a:pt x="267059" y="713908"/>
                    <a:pt x="303968" y="748436"/>
                  </a:cubicBezTo>
                  <a:cubicBezTo>
                    <a:pt x="340877" y="782964"/>
                    <a:pt x="386121" y="810349"/>
                    <a:pt x="382549" y="855593"/>
                  </a:cubicBezTo>
                  <a:cubicBezTo>
                    <a:pt x="378977" y="900837"/>
                    <a:pt x="305159" y="953224"/>
                    <a:pt x="282537" y="1019899"/>
                  </a:cubicBezTo>
                  <a:cubicBezTo>
                    <a:pt x="259915" y="1086574"/>
                    <a:pt x="225387" y="1196112"/>
                    <a:pt x="246818" y="1255643"/>
                  </a:cubicBezTo>
                  <a:cubicBezTo>
                    <a:pt x="268249" y="1315174"/>
                    <a:pt x="351593" y="1384230"/>
                    <a:pt x="411124" y="1377086"/>
                  </a:cubicBezTo>
                  <a:cubicBezTo>
                    <a:pt x="470655" y="1369942"/>
                    <a:pt x="567097" y="1329461"/>
                    <a:pt x="604006" y="1212780"/>
                  </a:cubicBezTo>
                  <a:cubicBezTo>
                    <a:pt x="640915" y="1096099"/>
                    <a:pt x="658775" y="791299"/>
                    <a:pt x="632581" y="676999"/>
                  </a:cubicBezTo>
                  <a:cubicBezTo>
                    <a:pt x="606387" y="562699"/>
                    <a:pt x="496849" y="574605"/>
                    <a:pt x="446843" y="526980"/>
                  </a:cubicBezTo>
                  <a:cubicBezTo>
                    <a:pt x="396837" y="479355"/>
                    <a:pt x="334924" y="438874"/>
                    <a:pt x="332543" y="391249"/>
                  </a:cubicBezTo>
                  <a:cubicBezTo>
                    <a:pt x="330162" y="343624"/>
                    <a:pt x="409934" y="295999"/>
                    <a:pt x="432556" y="241230"/>
                  </a:cubicBezTo>
                  <a:cubicBezTo>
                    <a:pt x="455178" y="186461"/>
                    <a:pt x="501611" y="105498"/>
                    <a:pt x="468274" y="62636"/>
                  </a:cubicBezTo>
                  <a:cubicBezTo>
                    <a:pt x="434937" y="19774"/>
                    <a:pt x="275393" y="-13564"/>
                    <a:pt x="218243" y="548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4" name="Group 43">
            <a:extLst>
              <a:ext uri="{FF2B5EF4-FFF2-40B4-BE49-F238E27FC236}">
                <a16:creationId xmlns:a16="http://schemas.microsoft.com/office/drawing/2014/main" id="{CD186A1B-81CA-D646-A677-42D3403AF636}"/>
              </a:ext>
            </a:extLst>
          </p:cNvPr>
          <p:cNvGrpSpPr/>
          <p:nvPr/>
        </p:nvGrpSpPr>
        <p:grpSpPr>
          <a:xfrm>
            <a:off x="3419340" y="3949823"/>
            <a:ext cx="2112822" cy="2686003"/>
            <a:chOff x="3419340" y="3949823"/>
            <a:chExt cx="2112822" cy="2686003"/>
          </a:xfrm>
        </p:grpSpPr>
        <p:grpSp>
          <p:nvGrpSpPr>
            <p:cNvPr id="15" name="Group 14">
              <a:extLst>
                <a:ext uri="{FF2B5EF4-FFF2-40B4-BE49-F238E27FC236}">
                  <a16:creationId xmlns:a16="http://schemas.microsoft.com/office/drawing/2014/main" id="{5A11D4D7-64DC-C642-9F0A-6CC15AB8C86E}"/>
                </a:ext>
              </a:extLst>
            </p:cNvPr>
            <p:cNvGrpSpPr/>
            <p:nvPr/>
          </p:nvGrpSpPr>
          <p:grpSpPr>
            <a:xfrm>
              <a:off x="3419340" y="3949823"/>
              <a:ext cx="2112822" cy="2686003"/>
              <a:chOff x="3419340" y="3949823"/>
              <a:chExt cx="2112822" cy="2686003"/>
            </a:xfrm>
          </p:grpSpPr>
          <p:sp>
            <p:nvSpPr>
              <p:cNvPr id="40" name="TextBox 39">
                <a:extLst>
                  <a:ext uri="{FF2B5EF4-FFF2-40B4-BE49-F238E27FC236}">
                    <a16:creationId xmlns:a16="http://schemas.microsoft.com/office/drawing/2014/main" id="{1B4503FB-D229-C940-9EC7-0CDA8F92ECE2}"/>
                  </a:ext>
                </a:extLst>
              </p:cNvPr>
              <p:cNvSpPr txBox="1"/>
              <p:nvPr/>
            </p:nvSpPr>
            <p:spPr>
              <a:xfrm>
                <a:off x="3419340" y="6266494"/>
                <a:ext cx="2112822" cy="369332"/>
              </a:xfrm>
              <a:prstGeom prst="rect">
                <a:avLst/>
              </a:prstGeom>
              <a:noFill/>
            </p:spPr>
            <p:txBody>
              <a:bodyPr wrap="none" rtlCol="0">
                <a:spAutoFit/>
              </a:bodyPr>
              <a:lstStyle/>
              <a:p>
                <a:r>
                  <a:rPr lang="en-US"/>
                  <a:t>Shape </a:t>
                </a:r>
                <a:r>
                  <a:rPr lang="en-US" dirty="0"/>
                  <a:t>polydispersity</a:t>
                </a:r>
              </a:p>
            </p:txBody>
          </p:sp>
          <p:grpSp>
            <p:nvGrpSpPr>
              <p:cNvPr id="14" name="Group 13">
                <a:extLst>
                  <a:ext uri="{FF2B5EF4-FFF2-40B4-BE49-F238E27FC236}">
                    <a16:creationId xmlns:a16="http://schemas.microsoft.com/office/drawing/2014/main" id="{7EB8220F-C03D-B247-AEFE-1B87553E0CCE}"/>
                  </a:ext>
                </a:extLst>
              </p:cNvPr>
              <p:cNvGrpSpPr/>
              <p:nvPr/>
            </p:nvGrpSpPr>
            <p:grpSpPr>
              <a:xfrm>
                <a:off x="3450916" y="3949823"/>
                <a:ext cx="1800200" cy="2200426"/>
                <a:chOff x="3450916" y="3949823"/>
                <a:chExt cx="1800200" cy="2200426"/>
              </a:xfrm>
            </p:grpSpPr>
            <p:grpSp>
              <p:nvGrpSpPr>
                <p:cNvPr id="51" name="Group 50">
                  <a:extLst>
                    <a:ext uri="{FF2B5EF4-FFF2-40B4-BE49-F238E27FC236}">
                      <a16:creationId xmlns:a16="http://schemas.microsoft.com/office/drawing/2014/main" id="{F399CDA9-C7DA-EE4C-BC02-6BFB95F53D30}"/>
                    </a:ext>
                  </a:extLst>
                </p:cNvPr>
                <p:cNvGrpSpPr/>
                <p:nvPr/>
              </p:nvGrpSpPr>
              <p:grpSpPr>
                <a:xfrm>
                  <a:off x="3450916" y="3949823"/>
                  <a:ext cx="1800200" cy="2200426"/>
                  <a:chOff x="3311860" y="3434403"/>
                  <a:chExt cx="1800200" cy="2200426"/>
                </a:xfrm>
              </p:grpSpPr>
              <p:sp>
                <p:nvSpPr>
                  <p:cNvPr id="52" name="Rectangle 51">
                    <a:extLst>
                      <a:ext uri="{FF2B5EF4-FFF2-40B4-BE49-F238E27FC236}">
                        <a16:creationId xmlns:a16="http://schemas.microsoft.com/office/drawing/2014/main" id="{0DC1CA1C-D837-2049-AD13-5211A49F8EDB}"/>
                      </a:ext>
                    </a:extLst>
                  </p:cNvPr>
                  <p:cNvSpPr/>
                  <p:nvPr/>
                </p:nvSpPr>
                <p:spPr>
                  <a:xfrm>
                    <a:off x="3439980" y="3527506"/>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Rectangle 52">
                    <a:extLst>
                      <a:ext uri="{FF2B5EF4-FFF2-40B4-BE49-F238E27FC236}">
                        <a16:creationId xmlns:a16="http://schemas.microsoft.com/office/drawing/2014/main" id="{98976EBE-76B7-CC40-8295-266FFFE2FAEC}"/>
                      </a:ext>
                    </a:extLst>
                  </p:cNvPr>
                  <p:cNvSpPr/>
                  <p:nvPr/>
                </p:nvSpPr>
                <p:spPr>
                  <a:xfrm>
                    <a:off x="3311860" y="3434403"/>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3" name="Group 12">
                  <a:extLst>
                    <a:ext uri="{FF2B5EF4-FFF2-40B4-BE49-F238E27FC236}">
                      <a16:creationId xmlns:a16="http://schemas.microsoft.com/office/drawing/2014/main" id="{5F9E7AFE-04CA-AA4A-B5F5-3A09A9F216BA}"/>
                    </a:ext>
                  </a:extLst>
                </p:cNvPr>
                <p:cNvGrpSpPr/>
                <p:nvPr/>
              </p:nvGrpSpPr>
              <p:grpSpPr>
                <a:xfrm>
                  <a:off x="3849955" y="4212911"/>
                  <a:ext cx="872918" cy="1780959"/>
                  <a:chOff x="3849955" y="4212911"/>
                  <a:chExt cx="872918" cy="1780959"/>
                </a:xfrm>
              </p:grpSpPr>
              <p:sp>
                <p:nvSpPr>
                  <p:cNvPr id="65" name="Oval 64">
                    <a:extLst>
                      <a:ext uri="{FF2B5EF4-FFF2-40B4-BE49-F238E27FC236}">
                        <a16:creationId xmlns:a16="http://schemas.microsoft.com/office/drawing/2014/main" id="{3AA367A9-1EF3-A346-9F32-8180FA545277}"/>
                      </a:ext>
                    </a:extLst>
                  </p:cNvPr>
                  <p:cNvSpPr/>
                  <p:nvPr/>
                </p:nvSpPr>
                <p:spPr>
                  <a:xfrm>
                    <a:off x="4044746" y="4222940"/>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66" name="Oval 65">
                    <a:extLst>
                      <a:ext uri="{FF2B5EF4-FFF2-40B4-BE49-F238E27FC236}">
                        <a16:creationId xmlns:a16="http://schemas.microsoft.com/office/drawing/2014/main" id="{2BC23257-6AAA-FF46-93A0-BA900933D071}"/>
                      </a:ext>
                    </a:extLst>
                  </p:cNvPr>
                  <p:cNvSpPr/>
                  <p:nvPr/>
                </p:nvSpPr>
                <p:spPr>
                  <a:xfrm>
                    <a:off x="4399461" y="4212911"/>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68" name="Oval 67">
                    <a:extLst>
                      <a:ext uri="{FF2B5EF4-FFF2-40B4-BE49-F238E27FC236}">
                        <a16:creationId xmlns:a16="http://schemas.microsoft.com/office/drawing/2014/main" id="{64081ED3-61AD-9B4B-A794-FED5279E44AB}"/>
                      </a:ext>
                    </a:extLst>
                  </p:cNvPr>
                  <p:cNvSpPr/>
                  <p:nvPr/>
                </p:nvSpPr>
                <p:spPr>
                  <a:xfrm>
                    <a:off x="4256474" y="5558715"/>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70" name="Oval 69">
                    <a:extLst>
                      <a:ext uri="{FF2B5EF4-FFF2-40B4-BE49-F238E27FC236}">
                        <a16:creationId xmlns:a16="http://schemas.microsoft.com/office/drawing/2014/main" id="{CCFCD8E4-39A8-B545-A714-7CEBD0DCF635}"/>
                      </a:ext>
                    </a:extLst>
                  </p:cNvPr>
                  <p:cNvSpPr/>
                  <p:nvPr/>
                </p:nvSpPr>
                <p:spPr>
                  <a:xfrm>
                    <a:off x="3849955" y="5341266"/>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grpSp>
          </p:grpSp>
        </p:grpSp>
        <p:sp>
          <p:nvSpPr>
            <p:cNvPr id="73" name="Oval 72">
              <a:extLst>
                <a:ext uri="{FF2B5EF4-FFF2-40B4-BE49-F238E27FC236}">
                  <a16:creationId xmlns:a16="http://schemas.microsoft.com/office/drawing/2014/main" id="{ACED0D72-9593-C64E-A765-4A77FED21985}"/>
                </a:ext>
              </a:extLst>
            </p:cNvPr>
            <p:cNvSpPr/>
            <p:nvPr/>
          </p:nvSpPr>
          <p:spPr>
            <a:xfrm>
              <a:off x="4613782" y="5341138"/>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74" name="Oval 73">
              <a:extLst>
                <a:ext uri="{FF2B5EF4-FFF2-40B4-BE49-F238E27FC236}">
                  <a16:creationId xmlns:a16="http://schemas.microsoft.com/office/drawing/2014/main" id="{BC7189C2-C07F-9C42-930E-24EA64B017F5}"/>
                </a:ext>
              </a:extLst>
            </p:cNvPr>
            <p:cNvSpPr/>
            <p:nvPr/>
          </p:nvSpPr>
          <p:spPr>
            <a:xfrm>
              <a:off x="4044746" y="4869160"/>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85" name="Oval 84">
              <a:extLst>
                <a:ext uri="{FF2B5EF4-FFF2-40B4-BE49-F238E27FC236}">
                  <a16:creationId xmlns:a16="http://schemas.microsoft.com/office/drawing/2014/main" id="{C4C009B2-EC63-3F4B-9133-75A473528D94}"/>
                </a:ext>
              </a:extLst>
            </p:cNvPr>
            <p:cNvSpPr/>
            <p:nvPr/>
          </p:nvSpPr>
          <p:spPr>
            <a:xfrm>
              <a:off x="4423400" y="4881096"/>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81237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0E7F-0B36-3A49-B3BC-49E71BF8EDD0}"/>
              </a:ext>
            </a:extLst>
          </p:cNvPr>
          <p:cNvSpPr>
            <a:spLocks noGrp="1"/>
          </p:cNvSpPr>
          <p:nvPr>
            <p:ph type="title"/>
          </p:nvPr>
        </p:nvSpPr>
        <p:spPr>
          <a:xfrm>
            <a:off x="0" y="274638"/>
            <a:ext cx="7596336" cy="1143000"/>
          </a:xfrm>
        </p:spPr>
        <p:txBody>
          <a:bodyPr>
            <a:normAutofit/>
          </a:bodyPr>
          <a:lstStyle/>
          <a:p>
            <a:r>
              <a:rPr lang="en-US" sz="2800" dirty="0"/>
              <a:t>Proteins with flexible linkers are attractive targets for SAS experiments</a:t>
            </a:r>
          </a:p>
        </p:txBody>
      </p:sp>
      <p:sp>
        <p:nvSpPr>
          <p:cNvPr id="4" name="Slide Number Placeholder 3">
            <a:extLst>
              <a:ext uri="{FF2B5EF4-FFF2-40B4-BE49-F238E27FC236}">
                <a16:creationId xmlns:a16="http://schemas.microsoft.com/office/drawing/2014/main" id="{AE624036-EEBC-5644-B3DD-F4FCE3DF027C}"/>
              </a:ext>
            </a:extLst>
          </p:cNvPr>
          <p:cNvSpPr>
            <a:spLocks noGrp="1"/>
          </p:cNvSpPr>
          <p:nvPr>
            <p:ph type="sldNum" sz="quarter" idx="12"/>
          </p:nvPr>
        </p:nvSpPr>
        <p:spPr/>
        <p:txBody>
          <a:bodyPr/>
          <a:lstStyle/>
          <a:p>
            <a:fld id="{551115BC-487E-4422-894C-CB7CD3E79223}" type="slidenum">
              <a:rPr lang="en-GB" noProof="0" smtClean="0"/>
              <a:t>7</a:t>
            </a:fld>
            <a:endParaRPr lang="en-GB" noProof="0"/>
          </a:p>
        </p:txBody>
      </p:sp>
      <p:pic>
        <p:nvPicPr>
          <p:cNvPr id="5" name="disordered3.mp4">
            <a:hlinkClick r:id="" action="ppaction://media"/>
            <a:extLst>
              <a:ext uri="{FF2B5EF4-FFF2-40B4-BE49-F238E27FC236}">
                <a16:creationId xmlns:a16="http://schemas.microsoft.com/office/drawing/2014/main" id="{D8DA73CD-D149-604A-B7D5-A826A0643B2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8138" t="4085" r="25637" b="6267"/>
          <a:stretch/>
        </p:blipFill>
        <p:spPr>
          <a:xfrm>
            <a:off x="4709389" y="2441588"/>
            <a:ext cx="3687620" cy="3300265"/>
          </a:xfrm>
          <a:prstGeom prst="rect">
            <a:avLst/>
          </a:prstGeom>
        </p:spPr>
      </p:pic>
      <p:sp>
        <p:nvSpPr>
          <p:cNvPr id="7" name="TextBox 6">
            <a:extLst>
              <a:ext uri="{FF2B5EF4-FFF2-40B4-BE49-F238E27FC236}">
                <a16:creationId xmlns:a16="http://schemas.microsoft.com/office/drawing/2014/main" id="{C357EFF6-AA51-EA4D-8901-B21AAC72F894}"/>
              </a:ext>
            </a:extLst>
          </p:cNvPr>
          <p:cNvSpPr txBox="1"/>
          <p:nvPr/>
        </p:nvSpPr>
        <p:spPr>
          <a:xfrm>
            <a:off x="1166926" y="5987018"/>
            <a:ext cx="1874231" cy="369332"/>
          </a:xfrm>
          <a:prstGeom prst="rect">
            <a:avLst/>
          </a:prstGeom>
          <a:noFill/>
        </p:spPr>
        <p:txBody>
          <a:bodyPr wrap="none" rtlCol="0">
            <a:spAutoFit/>
          </a:bodyPr>
          <a:lstStyle/>
          <a:p>
            <a:r>
              <a:rPr lang="sv-SE" dirty="0" err="1"/>
              <a:t>Calmodulin</a:t>
            </a:r>
            <a:r>
              <a:rPr lang="sv-SE" dirty="0"/>
              <a:t> (</a:t>
            </a:r>
            <a:r>
              <a:rPr lang="sv-SE" dirty="0" err="1"/>
              <a:t>CaM</a:t>
            </a:r>
            <a:r>
              <a:rPr lang="sv-SE" dirty="0"/>
              <a:t>)</a:t>
            </a:r>
          </a:p>
        </p:txBody>
      </p:sp>
      <p:sp>
        <p:nvSpPr>
          <p:cNvPr id="8" name="TextBox 7">
            <a:extLst>
              <a:ext uri="{FF2B5EF4-FFF2-40B4-BE49-F238E27FC236}">
                <a16:creationId xmlns:a16="http://schemas.microsoft.com/office/drawing/2014/main" id="{22F47665-C11F-5741-8D97-3BDB50F939E1}"/>
              </a:ext>
            </a:extLst>
          </p:cNvPr>
          <p:cNvSpPr txBox="1"/>
          <p:nvPr/>
        </p:nvSpPr>
        <p:spPr>
          <a:xfrm>
            <a:off x="4512577" y="5987018"/>
            <a:ext cx="4081245" cy="369332"/>
          </a:xfrm>
          <a:prstGeom prst="rect">
            <a:avLst/>
          </a:prstGeom>
          <a:noFill/>
        </p:spPr>
        <p:txBody>
          <a:bodyPr wrap="none" rtlCol="0">
            <a:spAutoFit/>
          </a:bodyPr>
          <a:lstStyle/>
          <a:p>
            <a:r>
              <a:rPr lang="en-US" dirty="0"/>
              <a:t>Cardiac myosin binding protein C (𝛥mC2 )</a:t>
            </a:r>
          </a:p>
        </p:txBody>
      </p:sp>
      <p:pic>
        <p:nvPicPr>
          <p:cNvPr id="3" name="cam_movie1">
            <a:hlinkClick r:id="" action="ppaction://media"/>
            <a:extLst>
              <a:ext uri="{FF2B5EF4-FFF2-40B4-BE49-F238E27FC236}">
                <a16:creationId xmlns:a16="http://schemas.microsoft.com/office/drawing/2014/main" id="{21E8109E-6F89-C44A-9AD0-C5BF6006E15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28108" t="-814" r="37242"/>
          <a:stretch/>
        </p:blipFill>
        <p:spPr>
          <a:xfrm>
            <a:off x="519866" y="1537258"/>
            <a:ext cx="3168352" cy="4228318"/>
          </a:xfrm>
          <a:prstGeom prst="rect">
            <a:avLst/>
          </a:prstGeom>
        </p:spPr>
      </p:pic>
    </p:spTree>
    <p:extLst>
      <p:ext uri="{BB962C8B-B14F-4D97-AF65-F5344CB8AC3E}">
        <p14:creationId xmlns:p14="http://schemas.microsoft.com/office/powerpoint/2010/main" val="35239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0" fill="hold"/>
                                        <p:tgtEl>
                                          <p:spTgt spid="3"/>
                                        </p:tgtEl>
                                      </p:cBhvr>
                                    </p:cmd>
                                  </p:childTnLst>
                                </p:cTn>
                              </p:par>
                            </p:childTnLst>
                          </p:cTn>
                        </p:par>
                        <p:par>
                          <p:cTn id="7" fill="hold">
                            <p:stCondLst>
                              <p:cond delay="2480"/>
                            </p:stCondLst>
                            <p:childTnLst>
                              <p:par>
                                <p:cTn id="8" presetID="1" presetClass="mediacall" presetSubtype="0" fill="hold" nodeType="afterEffect">
                                  <p:stCondLst>
                                    <p:cond delay="0"/>
                                  </p:stCondLst>
                                  <p:childTnLst>
                                    <p:cmd type="call" cmd="playFrom(0.0)">
                                      <p:cBhvr>
                                        <p:cTn id="9" dur="3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repeatCount="indefinite" fill="hold" display="0">
                  <p:stCondLst>
                    <p:cond delay="indefinite"/>
                  </p:stCondLst>
                </p:cTn>
                <p:tgtEl>
                  <p:spTgt spid="5"/>
                </p:tgtEl>
              </p:cMediaNode>
            </p:video>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B123A-D79D-7644-918D-AC76202CECD7}"/>
              </a:ext>
            </a:extLst>
          </p:cNvPr>
          <p:cNvSpPr>
            <a:spLocks noGrp="1"/>
          </p:cNvSpPr>
          <p:nvPr>
            <p:ph type="title"/>
          </p:nvPr>
        </p:nvSpPr>
        <p:spPr>
          <a:xfrm>
            <a:off x="35495" y="269776"/>
            <a:ext cx="7814429" cy="1143000"/>
          </a:xfrm>
        </p:spPr>
        <p:txBody>
          <a:bodyPr>
            <a:normAutofit fontScale="90000"/>
          </a:bodyPr>
          <a:lstStyle/>
          <a:p>
            <a:r>
              <a:rPr lang="en-US" sz="2900" dirty="0">
                <a:latin typeface="Calibri" panose="020F0502020204030204" pitchFamily="34" charset="0"/>
                <a:cs typeface="Times New Roman" panose="02020603050405020304" pitchFamily="18" charset="0"/>
              </a:rPr>
              <a:t>Domain-domain flexibility plays a central role in biology</a:t>
            </a:r>
            <a:br>
              <a:rPr lang="en-US" dirty="0"/>
            </a:br>
            <a:endParaRPr lang="sv-SE" dirty="0"/>
          </a:p>
        </p:txBody>
      </p:sp>
      <p:sp>
        <p:nvSpPr>
          <p:cNvPr id="4" name="Slide Number Placeholder 3">
            <a:extLst>
              <a:ext uri="{FF2B5EF4-FFF2-40B4-BE49-F238E27FC236}">
                <a16:creationId xmlns:a16="http://schemas.microsoft.com/office/drawing/2014/main" id="{02722B8D-C8E3-B147-8C8C-04D67F4F14F2}"/>
              </a:ext>
            </a:extLst>
          </p:cNvPr>
          <p:cNvSpPr>
            <a:spLocks noGrp="1"/>
          </p:cNvSpPr>
          <p:nvPr>
            <p:ph type="sldNum" sz="quarter" idx="12"/>
          </p:nvPr>
        </p:nvSpPr>
        <p:spPr/>
        <p:txBody>
          <a:bodyPr/>
          <a:lstStyle/>
          <a:p>
            <a:fld id="{551115BC-487E-4422-894C-CB7CD3E79223}" type="slidenum">
              <a:rPr lang="en-GB" noProof="0" smtClean="0"/>
              <a:t>8</a:t>
            </a:fld>
            <a:endParaRPr lang="en-GB" noProof="0"/>
          </a:p>
        </p:txBody>
      </p:sp>
      <p:sp>
        <p:nvSpPr>
          <p:cNvPr id="7" name="Text Box 3">
            <a:extLst>
              <a:ext uri="{FF2B5EF4-FFF2-40B4-BE49-F238E27FC236}">
                <a16:creationId xmlns:a16="http://schemas.microsoft.com/office/drawing/2014/main" id="{CE81ED62-7B6B-2449-B3FD-15F0E0961B56}"/>
              </a:ext>
            </a:extLst>
          </p:cNvPr>
          <p:cNvSpPr txBox="1">
            <a:spLocks noChangeArrowheads="1"/>
          </p:cNvSpPr>
          <p:nvPr/>
        </p:nvSpPr>
        <p:spPr bwMode="auto">
          <a:xfrm>
            <a:off x="1043608" y="6077768"/>
            <a:ext cx="7076102" cy="591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3750" rIns="67500" bIns="3375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r>
              <a:rPr lang="en-US" altLang="en-US" b="1" dirty="0">
                <a:solidFill>
                  <a:srgbClr val="0054A6"/>
                </a:solidFill>
              </a:rPr>
              <a:t>Structural diversity of calmodulin binding to its target sites, Volume: 280, Issue: 21, Pages: 5551-5565, First published: 20 April 2013, DOI: (10.1111/febs.12296) </a:t>
            </a:r>
          </a:p>
        </p:txBody>
      </p:sp>
      <p:grpSp>
        <p:nvGrpSpPr>
          <p:cNvPr id="8" name="Group 7">
            <a:extLst>
              <a:ext uri="{FF2B5EF4-FFF2-40B4-BE49-F238E27FC236}">
                <a16:creationId xmlns:a16="http://schemas.microsoft.com/office/drawing/2014/main" id="{93D84822-A74E-D043-AC11-8DA71E2AB040}"/>
              </a:ext>
            </a:extLst>
          </p:cNvPr>
          <p:cNvGrpSpPr/>
          <p:nvPr/>
        </p:nvGrpSpPr>
        <p:grpSpPr>
          <a:xfrm>
            <a:off x="2203773" y="1745001"/>
            <a:ext cx="5904656" cy="4053475"/>
            <a:chOff x="1547664" y="1744025"/>
            <a:chExt cx="5904656" cy="4053475"/>
          </a:xfrm>
        </p:grpSpPr>
        <p:pic>
          <p:nvPicPr>
            <p:cNvPr id="6" name="Picture 4">
              <a:extLst>
                <a:ext uri="{FF2B5EF4-FFF2-40B4-BE49-F238E27FC236}">
                  <a16:creationId xmlns:a16="http://schemas.microsoft.com/office/drawing/2014/main" id="{ED5C1ABF-AB38-BE42-BA53-CFD1A77168A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47664" y="1744025"/>
              <a:ext cx="5646152" cy="4053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D6E15756-A9F5-1D48-B194-7D97137728C6}"/>
                </a:ext>
              </a:extLst>
            </p:cNvPr>
            <p:cNvSpPr/>
            <p:nvPr/>
          </p:nvSpPr>
          <p:spPr>
            <a:xfrm>
              <a:off x="5940152" y="2780928"/>
              <a:ext cx="1512168"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375908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DF50-F64C-EE45-8F4B-FC334F80B387}"/>
              </a:ext>
            </a:extLst>
          </p:cNvPr>
          <p:cNvSpPr>
            <a:spLocks noGrp="1"/>
          </p:cNvSpPr>
          <p:nvPr>
            <p:ph type="title"/>
          </p:nvPr>
        </p:nvSpPr>
        <p:spPr/>
        <p:txBody>
          <a:bodyPr>
            <a:normAutofit/>
          </a:bodyPr>
          <a:lstStyle/>
          <a:p>
            <a:r>
              <a:rPr lang="en-US" sz="2800" dirty="0"/>
              <a:t>Challenges for analyzing </a:t>
            </a:r>
            <a:r>
              <a:rPr lang="en-US" sz="2800" dirty="0" err="1"/>
              <a:t>poldydisperse</a:t>
            </a:r>
            <a:r>
              <a:rPr lang="en-US" sz="2800" dirty="0"/>
              <a:t> data</a:t>
            </a:r>
          </a:p>
        </p:txBody>
      </p:sp>
      <p:sp>
        <p:nvSpPr>
          <p:cNvPr id="3" name="Content Placeholder 2">
            <a:extLst>
              <a:ext uri="{FF2B5EF4-FFF2-40B4-BE49-F238E27FC236}">
                <a16:creationId xmlns:a16="http://schemas.microsoft.com/office/drawing/2014/main" id="{3F7FC9D7-6E19-E744-AE43-282AB0EE781B}"/>
              </a:ext>
            </a:extLst>
          </p:cNvPr>
          <p:cNvSpPr>
            <a:spLocks noGrp="1"/>
          </p:cNvSpPr>
          <p:nvPr>
            <p:ph idx="1"/>
          </p:nvPr>
        </p:nvSpPr>
        <p:spPr>
          <a:xfrm>
            <a:off x="430684" y="2058194"/>
            <a:ext cx="8229600" cy="1828800"/>
          </a:xfrm>
        </p:spPr>
        <p:txBody>
          <a:bodyPr>
            <a:noAutofit/>
          </a:bodyPr>
          <a:lstStyle/>
          <a:p>
            <a:r>
              <a:rPr lang="en-US" sz="2600" dirty="0"/>
              <a:t>Scattering from the mixture of components</a:t>
            </a:r>
          </a:p>
          <a:p>
            <a:r>
              <a:rPr lang="en-US" sz="2600" dirty="0"/>
              <a:t>Low information content</a:t>
            </a:r>
          </a:p>
          <a:p>
            <a:r>
              <a:rPr lang="en-US" sz="2600" dirty="0"/>
              <a:t>Overfitting to experimental noise</a:t>
            </a:r>
          </a:p>
          <a:p>
            <a:r>
              <a:rPr lang="en-US" sz="2600" dirty="0"/>
              <a:t>Optimization problem – thousands of parameters</a:t>
            </a:r>
          </a:p>
        </p:txBody>
      </p:sp>
      <p:sp>
        <p:nvSpPr>
          <p:cNvPr id="4" name="Slide Number Placeholder 3">
            <a:extLst>
              <a:ext uri="{FF2B5EF4-FFF2-40B4-BE49-F238E27FC236}">
                <a16:creationId xmlns:a16="http://schemas.microsoft.com/office/drawing/2014/main" id="{5E834A78-798F-4C48-9D53-1A7400C3595C}"/>
              </a:ext>
            </a:extLst>
          </p:cNvPr>
          <p:cNvSpPr>
            <a:spLocks noGrp="1"/>
          </p:cNvSpPr>
          <p:nvPr>
            <p:ph type="sldNum" sz="quarter" idx="12"/>
          </p:nvPr>
        </p:nvSpPr>
        <p:spPr/>
        <p:txBody>
          <a:bodyPr/>
          <a:lstStyle/>
          <a:p>
            <a:fld id="{551115BC-487E-4422-894C-CB7CD3E79223}" type="slidenum">
              <a:rPr lang="en-GB" noProof="0" smtClean="0"/>
              <a:t>9</a:t>
            </a:fld>
            <a:endParaRPr lang="en-GB" noProof="0"/>
          </a:p>
        </p:txBody>
      </p:sp>
    </p:spTree>
    <p:extLst>
      <p:ext uri="{BB962C8B-B14F-4D97-AF65-F5344CB8AC3E}">
        <p14:creationId xmlns:p14="http://schemas.microsoft.com/office/powerpoint/2010/main" val="3304401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B44B2280-2390-4D03-8D38-6C24B0BAA245}" vid="{0B7C071A-F5F7-47CF-A93A-F42DBF6073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Chess Core Powerpoint</Template>
  <TotalTime>34337</TotalTime>
  <Words>4013</Words>
  <Application>Microsoft Macintosh PowerPoint</Application>
  <PresentationFormat>On-screen Show (4:3)</PresentationFormat>
  <Paragraphs>473</Paragraphs>
  <Slides>44</Slides>
  <Notes>35</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Cambria Math</vt:lpstr>
      <vt:lpstr>Geneva</vt:lpstr>
      <vt:lpstr>Helvetica</vt:lpstr>
      <vt:lpstr>Symbol</vt:lpstr>
      <vt:lpstr>Office Theme</vt:lpstr>
      <vt:lpstr>Bayesian inference of conformational ensembles from limited structural data</vt:lpstr>
      <vt:lpstr>European Spallation Source</vt:lpstr>
      <vt:lpstr>Data Management and Software Centre (DMSC) balances scientific impact with entry barrier</vt:lpstr>
      <vt:lpstr>ESS/DMSC engages in the collaborations</vt:lpstr>
      <vt:lpstr>Monodispersity is desired in SAS experiment</vt:lpstr>
      <vt:lpstr>Polydispersity complicates structural determination</vt:lpstr>
      <vt:lpstr>Proteins with flexible linkers are attractive targets for SAS experiments</vt:lpstr>
      <vt:lpstr>Domain-domain flexibility plays a central role in biology </vt:lpstr>
      <vt:lpstr>Challenges for analyzing poldydisperse data</vt:lpstr>
      <vt:lpstr>Multiple conformations contribute  to scattering curve</vt:lpstr>
      <vt:lpstr>SAXS data contains limited  structural information </vt:lpstr>
      <vt:lpstr>PowerPoint Presentation</vt:lpstr>
      <vt:lpstr>Many parameters describe conformational ensembles</vt:lpstr>
      <vt:lpstr>What do we want from our inference method?</vt:lpstr>
      <vt:lpstr>Method to infer conformational ensembles</vt:lpstr>
      <vt:lpstr>Scattering patterns are generated after Rosetta modeling (once)</vt:lpstr>
      <vt:lpstr>Bayesian statistics can be applied to infer weights</vt:lpstr>
      <vt:lpstr>Approximate and complete inference complements each other</vt:lpstr>
      <vt:lpstr>Combining multiple data sources increases  structural information</vt:lpstr>
      <vt:lpstr>Approximate Bayesian inference balances complexity with fit to the data</vt:lpstr>
      <vt:lpstr>Method to infer conformational ensembles</vt:lpstr>
      <vt:lpstr>Calmodulin ensemble inferred from SAXS data</vt:lpstr>
      <vt:lpstr>Combination of different data sources explains SAXS data equally well</vt:lpstr>
      <vt:lpstr>Combination of different data sources improves definition of 𝛥mC2 ensemble</vt:lpstr>
      <vt:lpstr>Conclusions I </vt:lpstr>
      <vt:lpstr>Method is available for download</vt:lpstr>
      <vt:lpstr>Exploring protein association pathways with time resolved SANS/SAXS </vt:lpstr>
      <vt:lpstr>Why to study protein association pathways?</vt:lpstr>
      <vt:lpstr>Method for analyzing SAS data from the mixture of components </vt:lpstr>
      <vt:lpstr>Time-resolved SAXS captures virus capsid assembly</vt:lpstr>
      <vt:lpstr>Intermediates can be inferred from time-resolved SAXS data </vt:lpstr>
      <vt:lpstr>SasView analyzes and models SAS data</vt:lpstr>
      <vt:lpstr>Bayesian inference combines atomistic and coarse-grained models</vt:lpstr>
      <vt:lpstr>Conclusions II</vt:lpstr>
      <vt:lpstr>Thank you!</vt:lpstr>
      <vt:lpstr>Approxiamte bayesian recovers ensembles up to high level of noise</vt:lpstr>
      <vt:lpstr>SasView has large collection of models</vt:lpstr>
      <vt:lpstr>Information content in SAS</vt:lpstr>
      <vt:lpstr>Bayesian ensemble modeling:  complete inference</vt:lpstr>
      <vt:lpstr>PowerPoint Presentation</vt:lpstr>
      <vt:lpstr>PowerPoint Presentation</vt:lpstr>
      <vt:lpstr>Overfitting</vt:lpstr>
      <vt:lpstr>Overfitting</vt:lpstr>
      <vt:lpstr>Calmodulin ensemble compared with PDB structures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Complex data analysis with simple solutions</dc:title>
  <dc:creator>Wojtek Potrzebowski</dc:creator>
  <cp:lastModifiedBy>Wojciech Potrzebowski</cp:lastModifiedBy>
  <cp:revision>531</cp:revision>
  <cp:lastPrinted>2019-04-09T09:11:08Z</cp:lastPrinted>
  <dcterms:created xsi:type="dcterms:W3CDTF">2017-11-22T09:21:46Z</dcterms:created>
  <dcterms:modified xsi:type="dcterms:W3CDTF">2019-04-10T17:42:52Z</dcterms:modified>
</cp:coreProperties>
</file>